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4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6" r:id="rId3"/>
  </p:sldMasterIdLst>
  <p:notesMasterIdLst>
    <p:notesMasterId r:id="rId41"/>
  </p:notesMasterIdLst>
  <p:sldIdLst>
    <p:sldId id="256" r:id="rId4"/>
    <p:sldId id="282" r:id="rId5"/>
    <p:sldId id="283" r:id="rId6"/>
    <p:sldId id="285" r:id="rId7"/>
    <p:sldId id="258" r:id="rId8"/>
    <p:sldId id="259" r:id="rId9"/>
    <p:sldId id="260" r:id="rId10"/>
    <p:sldId id="284" r:id="rId11"/>
    <p:sldId id="263" r:id="rId12"/>
    <p:sldId id="290" r:id="rId13"/>
    <p:sldId id="291" r:id="rId14"/>
    <p:sldId id="292" r:id="rId15"/>
    <p:sldId id="266" r:id="rId16"/>
    <p:sldId id="267" r:id="rId17"/>
    <p:sldId id="268" r:id="rId18"/>
    <p:sldId id="278" r:id="rId19"/>
    <p:sldId id="269" r:id="rId20"/>
    <p:sldId id="279" r:id="rId21"/>
    <p:sldId id="308" r:id="rId22"/>
    <p:sldId id="270" r:id="rId23"/>
    <p:sldId id="288" r:id="rId24"/>
    <p:sldId id="289" r:id="rId25"/>
    <p:sldId id="273" r:id="rId26"/>
    <p:sldId id="309" r:id="rId27"/>
    <p:sldId id="296" r:id="rId28"/>
    <p:sldId id="297" r:id="rId29"/>
    <p:sldId id="295" r:id="rId30"/>
    <p:sldId id="298" r:id="rId31"/>
    <p:sldId id="300" r:id="rId32"/>
    <p:sldId id="301" r:id="rId33"/>
    <p:sldId id="302" r:id="rId34"/>
    <p:sldId id="303" r:id="rId35"/>
    <p:sldId id="304" r:id="rId36"/>
    <p:sldId id="299" r:id="rId37"/>
    <p:sldId id="294" r:id="rId38"/>
    <p:sldId id="307" r:id="rId39"/>
    <p:sldId id="305" r:id="rId40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Destaqu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3728" autoAdjust="0"/>
  </p:normalViewPr>
  <p:slideViewPr>
    <p:cSldViewPr>
      <p:cViewPr>
        <p:scale>
          <a:sx n="66" d="100"/>
          <a:sy n="66" d="100"/>
        </p:scale>
        <p:origin x="-1506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9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0" Type="http://schemas.openxmlformats.org/officeDocument/2006/relationships/slide" Target="slides/slide17.xml"/><Relationship Id="rId41" Type="http://schemas.openxmlformats.org/officeDocument/2006/relationships/notesMaster" Target="notesMasters/notesMaster1.xml"/></Relationships>
</file>

<file path=ppt/diagrams/_rels/data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_rels/drawing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18D68D-4316-4AB7-A6A0-2CFB548CD704}" type="doc">
      <dgm:prSet loTypeId="urn:microsoft.com/office/officeart/2005/8/layout/radial6" loCatId="cycle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pt-PT"/>
        </a:p>
      </dgm:t>
    </dgm:pt>
    <dgm:pt modelId="{391A51FD-1850-4E97-809A-FB29978ED4F7}">
      <dgm:prSet phldrT="[Texto]"/>
      <dgm:spPr/>
      <dgm:t>
        <a:bodyPr/>
        <a:lstStyle/>
        <a:p>
          <a:r>
            <a:rPr lang="pt-PT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 "/>
            </a:rPr>
            <a:t>Origens</a:t>
          </a:r>
          <a:endParaRPr lang="pt-PT" b="1" dirty="0">
            <a:solidFill>
              <a:schemeClr val="tx1">
                <a:lumMod val="75000"/>
                <a:lumOff val="25000"/>
              </a:schemeClr>
            </a:solidFill>
            <a:latin typeface="Arial "/>
          </a:endParaRPr>
        </a:p>
      </dgm:t>
    </dgm:pt>
    <dgm:pt modelId="{A008EEF8-4EE2-4D3D-B1E1-5A4E116E160E}" type="parTrans" cxnId="{C8F1FC3D-0345-44D1-9419-6A74FC915914}">
      <dgm:prSet/>
      <dgm:spPr/>
      <dgm:t>
        <a:bodyPr/>
        <a:lstStyle/>
        <a:p>
          <a:endParaRPr lang="pt-PT"/>
        </a:p>
      </dgm:t>
    </dgm:pt>
    <dgm:pt modelId="{C7E346B4-68B4-4FC1-8A7B-BCD04DCE22DA}" type="sibTrans" cxnId="{C8F1FC3D-0345-44D1-9419-6A74FC915914}">
      <dgm:prSet/>
      <dgm:spPr/>
      <dgm:t>
        <a:bodyPr/>
        <a:lstStyle/>
        <a:p>
          <a:endParaRPr lang="pt-PT"/>
        </a:p>
      </dgm:t>
    </dgm:pt>
    <dgm:pt modelId="{D56209A1-5212-4242-906C-B6FBE84C82B8}">
      <dgm:prSet phldrT="[Texto]"/>
      <dgm:spPr/>
      <dgm:t>
        <a:bodyPr/>
        <a:lstStyle/>
        <a:p>
          <a:r>
            <a:rPr lang="pt-PT" dirty="0" smtClean="0">
              <a:latin typeface="Arial "/>
            </a:rPr>
            <a:t>Privatizações</a:t>
          </a:r>
          <a:endParaRPr lang="pt-PT" dirty="0">
            <a:latin typeface="Arial "/>
          </a:endParaRPr>
        </a:p>
      </dgm:t>
    </dgm:pt>
    <dgm:pt modelId="{E9530F47-2197-40AE-8566-212589682EB3}" type="parTrans" cxnId="{6CF80220-7F86-428F-A440-5A9506CA5B1A}">
      <dgm:prSet/>
      <dgm:spPr/>
      <dgm:t>
        <a:bodyPr/>
        <a:lstStyle/>
        <a:p>
          <a:endParaRPr lang="pt-PT"/>
        </a:p>
      </dgm:t>
    </dgm:pt>
    <dgm:pt modelId="{F014A743-836E-406B-9886-14BA82369457}" type="sibTrans" cxnId="{6CF80220-7F86-428F-A440-5A9506CA5B1A}">
      <dgm:prSet/>
      <dgm:spPr/>
      <dgm:t>
        <a:bodyPr/>
        <a:lstStyle/>
        <a:p>
          <a:endParaRPr lang="pt-PT"/>
        </a:p>
      </dgm:t>
    </dgm:pt>
    <dgm:pt modelId="{3465F233-7113-4CCB-8B96-52A696B50D42}">
      <dgm:prSet phldrT="[Texto]"/>
      <dgm:spPr/>
      <dgm:t>
        <a:bodyPr/>
        <a:lstStyle/>
        <a:p>
          <a:r>
            <a:rPr lang="pt-PT" dirty="0" smtClean="0">
              <a:latin typeface="Arial "/>
            </a:rPr>
            <a:t>Reforma dos fundos de pensões</a:t>
          </a:r>
          <a:endParaRPr lang="pt-PT" dirty="0">
            <a:latin typeface="Arial "/>
          </a:endParaRPr>
        </a:p>
      </dgm:t>
    </dgm:pt>
    <dgm:pt modelId="{E43BD920-B5AC-4DC3-A1F2-54828F065257}" type="parTrans" cxnId="{B024F86D-6DAF-4B87-BAB0-B010BAF213F3}">
      <dgm:prSet/>
      <dgm:spPr/>
      <dgm:t>
        <a:bodyPr/>
        <a:lstStyle/>
        <a:p>
          <a:endParaRPr lang="pt-PT"/>
        </a:p>
      </dgm:t>
    </dgm:pt>
    <dgm:pt modelId="{5619E985-DAC1-4424-867E-3B01D4F4CC5A}" type="sibTrans" cxnId="{B024F86D-6DAF-4B87-BAB0-B010BAF213F3}">
      <dgm:prSet/>
      <dgm:spPr/>
      <dgm:t>
        <a:bodyPr/>
        <a:lstStyle/>
        <a:p>
          <a:endParaRPr lang="pt-PT"/>
        </a:p>
      </dgm:t>
    </dgm:pt>
    <dgm:pt modelId="{126CED43-CC58-40B4-8877-AFDA58FF5043}">
      <dgm:prSet phldrT="[Texto]"/>
      <dgm:spPr/>
      <dgm:t>
        <a:bodyPr/>
        <a:lstStyle/>
        <a:p>
          <a:r>
            <a:rPr lang="pt-PT" dirty="0" smtClean="0">
              <a:latin typeface="Arial "/>
            </a:rPr>
            <a:t>Fusões e aquisições</a:t>
          </a:r>
          <a:endParaRPr lang="pt-PT" dirty="0">
            <a:latin typeface="Arial "/>
          </a:endParaRPr>
        </a:p>
      </dgm:t>
    </dgm:pt>
    <dgm:pt modelId="{1805B0D1-3235-474F-811F-9D30BD09A65B}" type="parTrans" cxnId="{B035A5D6-E913-4D23-9254-11D5B6FAE00B}">
      <dgm:prSet/>
      <dgm:spPr/>
      <dgm:t>
        <a:bodyPr/>
        <a:lstStyle/>
        <a:p>
          <a:endParaRPr lang="pt-PT"/>
        </a:p>
      </dgm:t>
    </dgm:pt>
    <dgm:pt modelId="{59BB1A95-039E-4EDF-9B30-EB3D6ECCC93E}" type="sibTrans" cxnId="{B035A5D6-E913-4D23-9254-11D5B6FAE00B}">
      <dgm:prSet/>
      <dgm:spPr/>
      <dgm:t>
        <a:bodyPr/>
        <a:lstStyle/>
        <a:p>
          <a:endParaRPr lang="pt-PT"/>
        </a:p>
      </dgm:t>
    </dgm:pt>
    <dgm:pt modelId="{9277E3EC-E122-485D-8F6A-7CA2786B5C0B}">
      <dgm:prSet phldrT="[Texto]"/>
      <dgm:spPr/>
      <dgm:t>
        <a:bodyPr/>
        <a:lstStyle/>
        <a:p>
          <a:r>
            <a:rPr lang="pt-PT" dirty="0" smtClean="0">
              <a:latin typeface="Arial "/>
            </a:rPr>
            <a:t>Integração nos mercados</a:t>
          </a:r>
        </a:p>
        <a:p>
          <a:r>
            <a:rPr lang="pt-PT" dirty="0" smtClean="0">
              <a:latin typeface="Arial "/>
            </a:rPr>
            <a:t> de </a:t>
          </a:r>
        </a:p>
        <a:p>
          <a:r>
            <a:rPr lang="pt-PT" dirty="0" smtClean="0">
              <a:latin typeface="Arial "/>
            </a:rPr>
            <a:t>capitais</a:t>
          </a:r>
          <a:endParaRPr lang="pt-PT" dirty="0">
            <a:latin typeface="Arial "/>
          </a:endParaRPr>
        </a:p>
      </dgm:t>
    </dgm:pt>
    <dgm:pt modelId="{F79B1322-8489-4047-9397-2A6CEEBCB74D}" type="parTrans" cxnId="{0F183AF2-CDED-4904-AB26-D8240EA0CF85}">
      <dgm:prSet/>
      <dgm:spPr/>
      <dgm:t>
        <a:bodyPr/>
        <a:lstStyle/>
        <a:p>
          <a:endParaRPr lang="pt-PT"/>
        </a:p>
      </dgm:t>
    </dgm:pt>
    <dgm:pt modelId="{819EB9DC-6BF9-481A-89EE-629F4E6A125C}" type="sibTrans" cxnId="{0F183AF2-CDED-4904-AB26-D8240EA0CF85}">
      <dgm:prSet/>
      <dgm:spPr/>
      <dgm:t>
        <a:bodyPr/>
        <a:lstStyle/>
        <a:p>
          <a:endParaRPr lang="pt-PT"/>
        </a:p>
      </dgm:t>
    </dgm:pt>
    <dgm:pt modelId="{DAAE2FFB-29BB-43F3-847F-4DAE64C92547}">
      <dgm:prSet phldrT="[Texto]"/>
      <dgm:spPr/>
      <dgm:t>
        <a:bodyPr/>
        <a:lstStyle/>
        <a:p>
          <a:r>
            <a:rPr lang="pt-PT" dirty="0" smtClean="0">
              <a:latin typeface="Arial "/>
            </a:rPr>
            <a:t>Crise asiática</a:t>
          </a:r>
          <a:endParaRPr lang="pt-PT" dirty="0">
            <a:latin typeface="Arial "/>
          </a:endParaRPr>
        </a:p>
      </dgm:t>
    </dgm:pt>
    <dgm:pt modelId="{AD05E866-6CC0-4383-819F-473624072876}" type="parTrans" cxnId="{64FF34E6-BEDE-42B3-8447-6355C32FF07B}">
      <dgm:prSet/>
      <dgm:spPr/>
      <dgm:t>
        <a:bodyPr/>
        <a:lstStyle/>
        <a:p>
          <a:endParaRPr lang="pt-PT"/>
        </a:p>
      </dgm:t>
    </dgm:pt>
    <dgm:pt modelId="{F38E98E4-C23E-40AA-9790-6A6984BDE38D}" type="sibTrans" cxnId="{64FF34E6-BEDE-42B3-8447-6355C32FF07B}">
      <dgm:prSet/>
      <dgm:spPr/>
      <dgm:t>
        <a:bodyPr/>
        <a:lstStyle/>
        <a:p>
          <a:endParaRPr lang="pt-PT"/>
        </a:p>
      </dgm:t>
    </dgm:pt>
    <dgm:pt modelId="{1C03891A-2812-40DC-9791-7D59ADBAAD65}">
      <dgm:prSet phldrT="[Texto]"/>
      <dgm:spPr/>
      <dgm:t>
        <a:bodyPr/>
        <a:lstStyle/>
        <a:p>
          <a:r>
            <a:rPr lang="pt-PT" dirty="0" smtClean="0">
              <a:latin typeface="Arial "/>
            </a:rPr>
            <a:t>Escândalos financeiros</a:t>
          </a:r>
          <a:endParaRPr lang="pt-PT" dirty="0">
            <a:latin typeface="Arial "/>
          </a:endParaRPr>
        </a:p>
      </dgm:t>
    </dgm:pt>
    <dgm:pt modelId="{FE2173D3-9631-47D1-A3AC-B84387E3EA01}" type="parTrans" cxnId="{E406037C-4729-4ED9-84FF-6F84B2FBDB19}">
      <dgm:prSet/>
      <dgm:spPr/>
      <dgm:t>
        <a:bodyPr/>
        <a:lstStyle/>
        <a:p>
          <a:endParaRPr lang="pt-PT"/>
        </a:p>
      </dgm:t>
    </dgm:pt>
    <dgm:pt modelId="{B3003A3E-73F7-480C-89BE-909B054FB175}" type="sibTrans" cxnId="{E406037C-4729-4ED9-84FF-6F84B2FBDB19}">
      <dgm:prSet/>
      <dgm:spPr/>
      <dgm:t>
        <a:bodyPr/>
        <a:lstStyle/>
        <a:p>
          <a:endParaRPr lang="pt-PT"/>
        </a:p>
      </dgm:t>
    </dgm:pt>
    <dgm:pt modelId="{C4330437-E89F-420C-88A9-20E164149E48}" type="pres">
      <dgm:prSet presAssocID="{4F18D68D-4316-4AB7-A6A0-2CFB548CD70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A930F3FC-48D2-49BA-A502-73EA3EE14627}" type="pres">
      <dgm:prSet presAssocID="{391A51FD-1850-4E97-809A-FB29978ED4F7}" presName="centerShape" presStyleLbl="node0" presStyleIdx="0" presStyleCnt="1"/>
      <dgm:spPr/>
      <dgm:t>
        <a:bodyPr/>
        <a:lstStyle/>
        <a:p>
          <a:endParaRPr lang="pt-PT"/>
        </a:p>
      </dgm:t>
    </dgm:pt>
    <dgm:pt modelId="{2A39767D-7051-4499-9755-59EFE96BF6CE}" type="pres">
      <dgm:prSet presAssocID="{D56209A1-5212-4242-906C-B6FBE84C82B8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FC8122E7-09DF-4B45-92D6-647B28C49E75}" type="pres">
      <dgm:prSet presAssocID="{D56209A1-5212-4242-906C-B6FBE84C82B8}" presName="dummy" presStyleCnt="0"/>
      <dgm:spPr/>
    </dgm:pt>
    <dgm:pt modelId="{F86AF1C8-9E1D-4343-90DA-A186DFEFCC01}" type="pres">
      <dgm:prSet presAssocID="{F014A743-836E-406B-9886-14BA82369457}" presName="sibTrans" presStyleLbl="sibTrans2D1" presStyleIdx="0" presStyleCnt="6"/>
      <dgm:spPr/>
      <dgm:t>
        <a:bodyPr/>
        <a:lstStyle/>
        <a:p>
          <a:endParaRPr lang="pt-PT"/>
        </a:p>
      </dgm:t>
    </dgm:pt>
    <dgm:pt modelId="{43E6E904-FA01-4D37-91A5-AACCBCFEB9EF}" type="pres">
      <dgm:prSet presAssocID="{3465F233-7113-4CCB-8B96-52A696B50D42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4136A9EF-CB6C-499D-ADC8-1B12D580D53C}" type="pres">
      <dgm:prSet presAssocID="{3465F233-7113-4CCB-8B96-52A696B50D42}" presName="dummy" presStyleCnt="0"/>
      <dgm:spPr/>
    </dgm:pt>
    <dgm:pt modelId="{6CB4D190-C5C6-4DC4-BC9D-C0408970DF65}" type="pres">
      <dgm:prSet presAssocID="{5619E985-DAC1-4424-867E-3B01D4F4CC5A}" presName="sibTrans" presStyleLbl="sibTrans2D1" presStyleIdx="1" presStyleCnt="6"/>
      <dgm:spPr/>
      <dgm:t>
        <a:bodyPr/>
        <a:lstStyle/>
        <a:p>
          <a:endParaRPr lang="pt-PT"/>
        </a:p>
      </dgm:t>
    </dgm:pt>
    <dgm:pt modelId="{2A2B6754-F2E2-4CFF-A876-47CAFA202A86}" type="pres">
      <dgm:prSet presAssocID="{126CED43-CC58-40B4-8877-AFDA58FF5043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33B3A6BE-1DBB-4225-90F3-ED0C28EDA8C0}" type="pres">
      <dgm:prSet presAssocID="{126CED43-CC58-40B4-8877-AFDA58FF5043}" presName="dummy" presStyleCnt="0"/>
      <dgm:spPr/>
    </dgm:pt>
    <dgm:pt modelId="{ED75F3B5-86E8-43D8-AB56-040730C9AB34}" type="pres">
      <dgm:prSet presAssocID="{59BB1A95-039E-4EDF-9B30-EB3D6ECCC93E}" presName="sibTrans" presStyleLbl="sibTrans2D1" presStyleIdx="2" presStyleCnt="6"/>
      <dgm:spPr/>
      <dgm:t>
        <a:bodyPr/>
        <a:lstStyle/>
        <a:p>
          <a:endParaRPr lang="pt-PT"/>
        </a:p>
      </dgm:t>
    </dgm:pt>
    <dgm:pt modelId="{58E67365-BE14-4D28-96AD-79852434540D}" type="pres">
      <dgm:prSet presAssocID="{9277E3EC-E122-485D-8F6A-7CA2786B5C0B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330647C4-4357-4446-BC3A-B134C28D6BCC}" type="pres">
      <dgm:prSet presAssocID="{9277E3EC-E122-485D-8F6A-7CA2786B5C0B}" presName="dummy" presStyleCnt="0"/>
      <dgm:spPr/>
    </dgm:pt>
    <dgm:pt modelId="{A71BA253-B6EF-441A-8055-847155B06A48}" type="pres">
      <dgm:prSet presAssocID="{819EB9DC-6BF9-481A-89EE-629F4E6A125C}" presName="sibTrans" presStyleLbl="sibTrans2D1" presStyleIdx="3" presStyleCnt="6"/>
      <dgm:spPr/>
      <dgm:t>
        <a:bodyPr/>
        <a:lstStyle/>
        <a:p>
          <a:endParaRPr lang="pt-PT"/>
        </a:p>
      </dgm:t>
    </dgm:pt>
    <dgm:pt modelId="{26C62383-51A6-4A87-953B-E5754882AF4C}" type="pres">
      <dgm:prSet presAssocID="{DAAE2FFB-29BB-43F3-847F-4DAE64C92547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1009C239-7444-4B09-A248-652804EEB233}" type="pres">
      <dgm:prSet presAssocID="{DAAE2FFB-29BB-43F3-847F-4DAE64C92547}" presName="dummy" presStyleCnt="0"/>
      <dgm:spPr/>
    </dgm:pt>
    <dgm:pt modelId="{656BA793-B5C6-4A41-8921-D97158FE90C1}" type="pres">
      <dgm:prSet presAssocID="{F38E98E4-C23E-40AA-9790-6A6984BDE38D}" presName="sibTrans" presStyleLbl="sibTrans2D1" presStyleIdx="4" presStyleCnt="6"/>
      <dgm:spPr/>
      <dgm:t>
        <a:bodyPr/>
        <a:lstStyle/>
        <a:p>
          <a:endParaRPr lang="pt-PT"/>
        </a:p>
      </dgm:t>
    </dgm:pt>
    <dgm:pt modelId="{7107A871-FF60-4948-9BDE-AC9B315E4B35}" type="pres">
      <dgm:prSet presAssocID="{1C03891A-2812-40DC-9791-7D59ADBAAD65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52F35C87-7B83-4151-A617-8DBB135572AD}" type="pres">
      <dgm:prSet presAssocID="{1C03891A-2812-40DC-9791-7D59ADBAAD65}" presName="dummy" presStyleCnt="0"/>
      <dgm:spPr/>
    </dgm:pt>
    <dgm:pt modelId="{4B9F31C5-CAFE-4A71-94BD-1912C99424E0}" type="pres">
      <dgm:prSet presAssocID="{B3003A3E-73F7-480C-89BE-909B054FB175}" presName="sibTrans" presStyleLbl="sibTrans2D1" presStyleIdx="5" presStyleCnt="6"/>
      <dgm:spPr/>
      <dgm:t>
        <a:bodyPr/>
        <a:lstStyle/>
        <a:p>
          <a:endParaRPr lang="pt-PT"/>
        </a:p>
      </dgm:t>
    </dgm:pt>
  </dgm:ptLst>
  <dgm:cxnLst>
    <dgm:cxn modelId="{64FF34E6-BEDE-42B3-8447-6355C32FF07B}" srcId="{391A51FD-1850-4E97-809A-FB29978ED4F7}" destId="{DAAE2FFB-29BB-43F3-847F-4DAE64C92547}" srcOrd="4" destOrd="0" parTransId="{AD05E866-6CC0-4383-819F-473624072876}" sibTransId="{F38E98E4-C23E-40AA-9790-6A6984BDE38D}"/>
    <dgm:cxn modelId="{24ADE63B-69EB-45DC-A491-711AFEFFE1AC}" type="presOf" srcId="{5619E985-DAC1-4424-867E-3B01D4F4CC5A}" destId="{6CB4D190-C5C6-4DC4-BC9D-C0408970DF65}" srcOrd="0" destOrd="0" presId="urn:microsoft.com/office/officeart/2005/8/layout/radial6"/>
    <dgm:cxn modelId="{3B9D222C-36F8-434A-9348-1C7C3546CB43}" type="presOf" srcId="{DAAE2FFB-29BB-43F3-847F-4DAE64C92547}" destId="{26C62383-51A6-4A87-953B-E5754882AF4C}" srcOrd="0" destOrd="0" presId="urn:microsoft.com/office/officeart/2005/8/layout/radial6"/>
    <dgm:cxn modelId="{8CA10D55-D748-4890-A541-D11369EF6B82}" type="presOf" srcId="{59BB1A95-039E-4EDF-9B30-EB3D6ECCC93E}" destId="{ED75F3B5-86E8-43D8-AB56-040730C9AB34}" srcOrd="0" destOrd="0" presId="urn:microsoft.com/office/officeart/2005/8/layout/radial6"/>
    <dgm:cxn modelId="{A516366A-F92C-42BE-8EF0-AC8C1AF1C5C8}" type="presOf" srcId="{F38E98E4-C23E-40AA-9790-6A6984BDE38D}" destId="{656BA793-B5C6-4A41-8921-D97158FE90C1}" srcOrd="0" destOrd="0" presId="urn:microsoft.com/office/officeart/2005/8/layout/radial6"/>
    <dgm:cxn modelId="{9D5CCFF1-7288-4ED7-97A9-D01AEF1BA51C}" type="presOf" srcId="{B3003A3E-73F7-480C-89BE-909B054FB175}" destId="{4B9F31C5-CAFE-4A71-94BD-1912C99424E0}" srcOrd="0" destOrd="0" presId="urn:microsoft.com/office/officeart/2005/8/layout/radial6"/>
    <dgm:cxn modelId="{0F183AF2-CDED-4904-AB26-D8240EA0CF85}" srcId="{391A51FD-1850-4E97-809A-FB29978ED4F7}" destId="{9277E3EC-E122-485D-8F6A-7CA2786B5C0B}" srcOrd="3" destOrd="0" parTransId="{F79B1322-8489-4047-9397-2A6CEEBCB74D}" sibTransId="{819EB9DC-6BF9-481A-89EE-629F4E6A125C}"/>
    <dgm:cxn modelId="{B035A5D6-E913-4D23-9254-11D5B6FAE00B}" srcId="{391A51FD-1850-4E97-809A-FB29978ED4F7}" destId="{126CED43-CC58-40B4-8877-AFDA58FF5043}" srcOrd="2" destOrd="0" parTransId="{1805B0D1-3235-474F-811F-9D30BD09A65B}" sibTransId="{59BB1A95-039E-4EDF-9B30-EB3D6ECCC93E}"/>
    <dgm:cxn modelId="{587BAA0E-70A5-4145-880F-43FEFC79600D}" type="presOf" srcId="{D56209A1-5212-4242-906C-B6FBE84C82B8}" destId="{2A39767D-7051-4499-9755-59EFE96BF6CE}" srcOrd="0" destOrd="0" presId="urn:microsoft.com/office/officeart/2005/8/layout/radial6"/>
    <dgm:cxn modelId="{BE6E3228-A190-4C03-99B5-D884DD35A5B0}" type="presOf" srcId="{3465F233-7113-4CCB-8B96-52A696B50D42}" destId="{43E6E904-FA01-4D37-91A5-AACCBCFEB9EF}" srcOrd="0" destOrd="0" presId="urn:microsoft.com/office/officeart/2005/8/layout/radial6"/>
    <dgm:cxn modelId="{CAAD0B44-319A-4149-966E-FFE24872F43B}" type="presOf" srcId="{F014A743-836E-406B-9886-14BA82369457}" destId="{F86AF1C8-9E1D-4343-90DA-A186DFEFCC01}" srcOrd="0" destOrd="0" presId="urn:microsoft.com/office/officeart/2005/8/layout/radial6"/>
    <dgm:cxn modelId="{B024F86D-6DAF-4B87-BAB0-B010BAF213F3}" srcId="{391A51FD-1850-4E97-809A-FB29978ED4F7}" destId="{3465F233-7113-4CCB-8B96-52A696B50D42}" srcOrd="1" destOrd="0" parTransId="{E43BD920-B5AC-4DC3-A1F2-54828F065257}" sibTransId="{5619E985-DAC1-4424-867E-3B01D4F4CC5A}"/>
    <dgm:cxn modelId="{7A4F98AE-CBF7-4E8E-A6F5-0BD4EE72EDFC}" type="presOf" srcId="{1C03891A-2812-40DC-9791-7D59ADBAAD65}" destId="{7107A871-FF60-4948-9BDE-AC9B315E4B35}" srcOrd="0" destOrd="0" presId="urn:microsoft.com/office/officeart/2005/8/layout/radial6"/>
    <dgm:cxn modelId="{6CF80220-7F86-428F-A440-5A9506CA5B1A}" srcId="{391A51FD-1850-4E97-809A-FB29978ED4F7}" destId="{D56209A1-5212-4242-906C-B6FBE84C82B8}" srcOrd="0" destOrd="0" parTransId="{E9530F47-2197-40AE-8566-212589682EB3}" sibTransId="{F014A743-836E-406B-9886-14BA82369457}"/>
    <dgm:cxn modelId="{7A0A9818-C86A-4B9E-8ACE-89B0856326DC}" type="presOf" srcId="{391A51FD-1850-4E97-809A-FB29978ED4F7}" destId="{A930F3FC-48D2-49BA-A502-73EA3EE14627}" srcOrd="0" destOrd="0" presId="urn:microsoft.com/office/officeart/2005/8/layout/radial6"/>
    <dgm:cxn modelId="{FB24185F-CBE3-4D78-83E2-CC473D6443BF}" type="presOf" srcId="{819EB9DC-6BF9-481A-89EE-629F4E6A125C}" destId="{A71BA253-B6EF-441A-8055-847155B06A48}" srcOrd="0" destOrd="0" presId="urn:microsoft.com/office/officeart/2005/8/layout/radial6"/>
    <dgm:cxn modelId="{31164A3B-5355-4091-AE01-6E9662A2E4BD}" type="presOf" srcId="{4F18D68D-4316-4AB7-A6A0-2CFB548CD704}" destId="{C4330437-E89F-420C-88A9-20E164149E48}" srcOrd="0" destOrd="0" presId="urn:microsoft.com/office/officeart/2005/8/layout/radial6"/>
    <dgm:cxn modelId="{E406037C-4729-4ED9-84FF-6F84B2FBDB19}" srcId="{391A51FD-1850-4E97-809A-FB29978ED4F7}" destId="{1C03891A-2812-40DC-9791-7D59ADBAAD65}" srcOrd="5" destOrd="0" parTransId="{FE2173D3-9631-47D1-A3AC-B84387E3EA01}" sibTransId="{B3003A3E-73F7-480C-89BE-909B054FB175}"/>
    <dgm:cxn modelId="{C8F1FC3D-0345-44D1-9419-6A74FC915914}" srcId="{4F18D68D-4316-4AB7-A6A0-2CFB548CD704}" destId="{391A51FD-1850-4E97-809A-FB29978ED4F7}" srcOrd="0" destOrd="0" parTransId="{A008EEF8-4EE2-4D3D-B1E1-5A4E116E160E}" sibTransId="{C7E346B4-68B4-4FC1-8A7B-BCD04DCE22DA}"/>
    <dgm:cxn modelId="{693DA367-BC55-4456-9CA0-35AD0B730713}" type="presOf" srcId="{9277E3EC-E122-485D-8F6A-7CA2786B5C0B}" destId="{58E67365-BE14-4D28-96AD-79852434540D}" srcOrd="0" destOrd="0" presId="urn:microsoft.com/office/officeart/2005/8/layout/radial6"/>
    <dgm:cxn modelId="{EF414418-73D1-446A-9F73-578387C5B2D1}" type="presOf" srcId="{126CED43-CC58-40B4-8877-AFDA58FF5043}" destId="{2A2B6754-F2E2-4CFF-A876-47CAFA202A86}" srcOrd="0" destOrd="0" presId="urn:microsoft.com/office/officeart/2005/8/layout/radial6"/>
    <dgm:cxn modelId="{04EC950E-266D-4112-8B0E-DB1814F1A7DB}" type="presParOf" srcId="{C4330437-E89F-420C-88A9-20E164149E48}" destId="{A930F3FC-48D2-49BA-A502-73EA3EE14627}" srcOrd="0" destOrd="0" presId="urn:microsoft.com/office/officeart/2005/8/layout/radial6"/>
    <dgm:cxn modelId="{996AE4CB-866C-4A2D-B17B-AC2952C30704}" type="presParOf" srcId="{C4330437-E89F-420C-88A9-20E164149E48}" destId="{2A39767D-7051-4499-9755-59EFE96BF6CE}" srcOrd="1" destOrd="0" presId="urn:microsoft.com/office/officeart/2005/8/layout/radial6"/>
    <dgm:cxn modelId="{3BB2860E-37BF-4F06-884F-613FD2F951C5}" type="presParOf" srcId="{C4330437-E89F-420C-88A9-20E164149E48}" destId="{FC8122E7-09DF-4B45-92D6-647B28C49E75}" srcOrd="2" destOrd="0" presId="urn:microsoft.com/office/officeart/2005/8/layout/radial6"/>
    <dgm:cxn modelId="{AF8BBA00-2377-4EA6-BBAB-3ADC467906FF}" type="presParOf" srcId="{C4330437-E89F-420C-88A9-20E164149E48}" destId="{F86AF1C8-9E1D-4343-90DA-A186DFEFCC01}" srcOrd="3" destOrd="0" presId="urn:microsoft.com/office/officeart/2005/8/layout/radial6"/>
    <dgm:cxn modelId="{9444F323-94ED-4D28-AE4B-98C3D75F62FA}" type="presParOf" srcId="{C4330437-E89F-420C-88A9-20E164149E48}" destId="{43E6E904-FA01-4D37-91A5-AACCBCFEB9EF}" srcOrd="4" destOrd="0" presId="urn:microsoft.com/office/officeart/2005/8/layout/radial6"/>
    <dgm:cxn modelId="{74715354-3F84-4F43-A5D5-40848671B342}" type="presParOf" srcId="{C4330437-E89F-420C-88A9-20E164149E48}" destId="{4136A9EF-CB6C-499D-ADC8-1B12D580D53C}" srcOrd="5" destOrd="0" presId="urn:microsoft.com/office/officeart/2005/8/layout/radial6"/>
    <dgm:cxn modelId="{A3190CBB-73F4-49D8-8C8F-3AFD6B25B90C}" type="presParOf" srcId="{C4330437-E89F-420C-88A9-20E164149E48}" destId="{6CB4D190-C5C6-4DC4-BC9D-C0408970DF65}" srcOrd="6" destOrd="0" presId="urn:microsoft.com/office/officeart/2005/8/layout/radial6"/>
    <dgm:cxn modelId="{3622D13A-9F74-4AD9-A3AE-7F1A4E31B05C}" type="presParOf" srcId="{C4330437-E89F-420C-88A9-20E164149E48}" destId="{2A2B6754-F2E2-4CFF-A876-47CAFA202A86}" srcOrd="7" destOrd="0" presId="urn:microsoft.com/office/officeart/2005/8/layout/radial6"/>
    <dgm:cxn modelId="{0107A12C-46F7-404D-8757-54D9A21B0C4B}" type="presParOf" srcId="{C4330437-E89F-420C-88A9-20E164149E48}" destId="{33B3A6BE-1DBB-4225-90F3-ED0C28EDA8C0}" srcOrd="8" destOrd="0" presId="urn:microsoft.com/office/officeart/2005/8/layout/radial6"/>
    <dgm:cxn modelId="{01EE3A48-9C92-43A9-976C-94C3C5BCC188}" type="presParOf" srcId="{C4330437-E89F-420C-88A9-20E164149E48}" destId="{ED75F3B5-86E8-43D8-AB56-040730C9AB34}" srcOrd="9" destOrd="0" presId="urn:microsoft.com/office/officeart/2005/8/layout/radial6"/>
    <dgm:cxn modelId="{0274AB2F-3FCC-4D94-9D52-3D747D82437A}" type="presParOf" srcId="{C4330437-E89F-420C-88A9-20E164149E48}" destId="{58E67365-BE14-4D28-96AD-79852434540D}" srcOrd="10" destOrd="0" presId="urn:microsoft.com/office/officeart/2005/8/layout/radial6"/>
    <dgm:cxn modelId="{86CEB2E3-A3E8-42D7-9521-34F423CAC4D3}" type="presParOf" srcId="{C4330437-E89F-420C-88A9-20E164149E48}" destId="{330647C4-4357-4446-BC3A-B134C28D6BCC}" srcOrd="11" destOrd="0" presId="urn:microsoft.com/office/officeart/2005/8/layout/radial6"/>
    <dgm:cxn modelId="{5FCC11D5-9366-41AF-B4BF-BEA87707CB65}" type="presParOf" srcId="{C4330437-E89F-420C-88A9-20E164149E48}" destId="{A71BA253-B6EF-441A-8055-847155B06A48}" srcOrd="12" destOrd="0" presId="urn:microsoft.com/office/officeart/2005/8/layout/radial6"/>
    <dgm:cxn modelId="{0EFFB323-0974-4236-82F6-4120C4B4EED7}" type="presParOf" srcId="{C4330437-E89F-420C-88A9-20E164149E48}" destId="{26C62383-51A6-4A87-953B-E5754882AF4C}" srcOrd="13" destOrd="0" presId="urn:microsoft.com/office/officeart/2005/8/layout/radial6"/>
    <dgm:cxn modelId="{7934649E-5BFE-4634-9FFE-4EF731F24430}" type="presParOf" srcId="{C4330437-E89F-420C-88A9-20E164149E48}" destId="{1009C239-7444-4B09-A248-652804EEB233}" srcOrd="14" destOrd="0" presId="urn:microsoft.com/office/officeart/2005/8/layout/radial6"/>
    <dgm:cxn modelId="{211559CE-B738-4942-AA1C-A6F99F200A29}" type="presParOf" srcId="{C4330437-E89F-420C-88A9-20E164149E48}" destId="{656BA793-B5C6-4A41-8921-D97158FE90C1}" srcOrd="15" destOrd="0" presId="urn:microsoft.com/office/officeart/2005/8/layout/radial6"/>
    <dgm:cxn modelId="{AB491EAE-4C18-47C9-92E8-91CEB17432D5}" type="presParOf" srcId="{C4330437-E89F-420C-88A9-20E164149E48}" destId="{7107A871-FF60-4948-9BDE-AC9B315E4B35}" srcOrd="16" destOrd="0" presId="urn:microsoft.com/office/officeart/2005/8/layout/radial6"/>
    <dgm:cxn modelId="{B8119541-5B34-4CF2-8F17-8391A6EA6A0F}" type="presParOf" srcId="{C4330437-E89F-420C-88A9-20E164149E48}" destId="{52F35C87-7B83-4151-A617-8DBB135572AD}" srcOrd="17" destOrd="0" presId="urn:microsoft.com/office/officeart/2005/8/layout/radial6"/>
    <dgm:cxn modelId="{EE55B750-0275-4697-AE8B-5D77789A21B8}" type="presParOf" srcId="{C4330437-E89F-420C-88A9-20E164149E48}" destId="{4B9F31C5-CAFE-4A71-94BD-1912C99424E0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88AE997-1DEF-41D9-B80C-281B3D59C454}" type="doc">
      <dgm:prSet loTypeId="urn:microsoft.com/office/officeart/2005/8/layout/target1" loCatId="relationship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pt-PT"/>
        </a:p>
      </dgm:t>
    </dgm:pt>
    <dgm:pt modelId="{AB86C2F0-1E2E-4220-BB0F-76B98410027C}">
      <dgm:prSet phldrT="[Texto]" custT="1"/>
      <dgm:spPr/>
      <dgm:t>
        <a:bodyPr/>
        <a:lstStyle/>
        <a:p>
          <a:r>
            <a:rPr lang="pt-PT" sz="1200" dirty="0" smtClean="0">
              <a:latin typeface="Arial" panose="020B0604020202020204" pitchFamily="34" charset="0"/>
              <a:cs typeface="Arial" panose="020B0604020202020204" pitchFamily="34" charset="0"/>
            </a:rPr>
            <a:t>Observaram que problemas de agência decorrem de conflitos de interesses existentes entre os indivíduos,  independentemente de haver ou não hierarquia.</a:t>
          </a:r>
          <a:endParaRPr lang="pt-PT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D5B3FC0-FBC4-4055-AD34-A73772E473C4}" type="parTrans" cxnId="{F0A70B4E-BAAF-4269-A438-5D69B7909AF5}">
      <dgm:prSet/>
      <dgm:spPr/>
      <dgm:t>
        <a:bodyPr/>
        <a:lstStyle/>
        <a:p>
          <a:endParaRPr lang="pt-PT"/>
        </a:p>
      </dgm:t>
    </dgm:pt>
    <dgm:pt modelId="{3554706C-34EA-4055-AD94-95E35C4ED24C}" type="sibTrans" cxnId="{F0A70B4E-BAAF-4269-A438-5D69B7909AF5}">
      <dgm:prSet/>
      <dgm:spPr/>
      <dgm:t>
        <a:bodyPr/>
        <a:lstStyle/>
        <a:p>
          <a:endParaRPr lang="pt-PT"/>
        </a:p>
      </dgm:t>
    </dgm:pt>
    <dgm:pt modelId="{48DC1AA7-3B48-455D-9C40-777D1A0489AD}">
      <dgm:prSet phldrT="[Texto]" custT="1"/>
      <dgm:spPr/>
      <dgm:t>
        <a:bodyPr/>
        <a:lstStyle/>
        <a:p>
          <a:r>
            <a:rPr lang="pt-PT" sz="1200" dirty="0" err="1" smtClean="0">
              <a:latin typeface="Arial" panose="020B0604020202020204" pitchFamily="34" charset="0"/>
              <a:cs typeface="Arial" panose="020B0604020202020204" pitchFamily="34" charset="0"/>
            </a:rPr>
            <a:t>Jensen</a:t>
          </a:r>
          <a:r>
            <a:rPr lang="pt-PT" sz="1200" dirty="0" smtClean="0">
              <a:latin typeface="Arial" panose="020B0604020202020204" pitchFamily="34" charset="0"/>
              <a:cs typeface="Arial" panose="020B0604020202020204" pitchFamily="34" charset="0"/>
            </a:rPr>
            <a:t> e  </a:t>
          </a:r>
          <a:r>
            <a:rPr lang="pt-PT" sz="1200" dirty="0" err="1" smtClean="0">
              <a:latin typeface="Arial" panose="020B0604020202020204" pitchFamily="34" charset="0"/>
              <a:cs typeface="Arial" panose="020B0604020202020204" pitchFamily="34" charset="0"/>
            </a:rPr>
            <a:t>Meckling</a:t>
          </a:r>
          <a:r>
            <a:rPr lang="pt-PT" sz="1200" dirty="0" smtClean="0">
              <a:latin typeface="Arial" panose="020B0604020202020204" pitchFamily="34" charset="0"/>
              <a:cs typeface="Arial" panose="020B0604020202020204" pitchFamily="34" charset="0"/>
            </a:rPr>
            <a:t> (1976), designam  o  contrato  entre  o  proprietário-gestor  e  os  </a:t>
          </a:r>
          <a:r>
            <a:rPr lang="pt-PT" sz="1200" dirty="0" err="1" smtClean="0">
              <a:latin typeface="Arial" panose="020B0604020202020204" pitchFamily="34" charset="0"/>
              <a:cs typeface="Arial" panose="020B0604020202020204" pitchFamily="34" charset="0"/>
            </a:rPr>
            <a:t>acionistas</a:t>
          </a:r>
          <a:r>
            <a:rPr lang="pt-PT" sz="1200" dirty="0" smtClean="0">
              <a:latin typeface="Arial" panose="020B0604020202020204" pitchFamily="34" charset="0"/>
              <a:cs typeface="Arial" panose="020B0604020202020204" pitchFamily="34" charset="0"/>
            </a:rPr>
            <a:t> como relação de agência</a:t>
          </a:r>
          <a:r>
            <a:rPr lang="pt-PT" sz="700" dirty="0" smtClean="0"/>
            <a:t>.</a:t>
          </a:r>
          <a:endParaRPr lang="pt-PT" sz="700" dirty="0"/>
        </a:p>
      </dgm:t>
    </dgm:pt>
    <dgm:pt modelId="{A2D0D09C-90A0-44C7-9A03-EC23F96F064B}" type="parTrans" cxnId="{ED0B6DFE-6563-4D81-BE35-38C9FFB3B364}">
      <dgm:prSet/>
      <dgm:spPr/>
      <dgm:t>
        <a:bodyPr/>
        <a:lstStyle/>
        <a:p>
          <a:endParaRPr lang="pt-PT"/>
        </a:p>
      </dgm:t>
    </dgm:pt>
    <dgm:pt modelId="{3FAC113C-E0D1-46C7-BC01-C0C0A8D30C0F}" type="sibTrans" cxnId="{ED0B6DFE-6563-4D81-BE35-38C9FFB3B364}">
      <dgm:prSet/>
      <dgm:spPr/>
      <dgm:t>
        <a:bodyPr/>
        <a:lstStyle/>
        <a:p>
          <a:endParaRPr lang="pt-PT"/>
        </a:p>
      </dgm:t>
    </dgm:pt>
    <dgm:pt modelId="{D59D784E-28B3-4E1A-9913-31979471CE3D}">
      <dgm:prSet phldrT="[Texto]" custT="1"/>
      <dgm:spPr/>
      <dgm:t>
        <a:bodyPr/>
        <a:lstStyle/>
        <a:p>
          <a:r>
            <a:rPr lang="pt-PT" sz="1200" dirty="0" err="1" smtClean="0">
              <a:latin typeface="Arial" panose="020B0604020202020204" pitchFamily="34" charset="0"/>
              <a:cs typeface="Arial" panose="020B0604020202020204" pitchFamily="34" charset="0"/>
            </a:rPr>
            <a:t>Jensen</a:t>
          </a:r>
          <a:r>
            <a:rPr lang="pt-PT" sz="1200" dirty="0" smtClean="0">
              <a:latin typeface="Arial" panose="020B0604020202020204" pitchFamily="34" charset="0"/>
              <a:cs typeface="Arial" panose="020B0604020202020204" pitchFamily="34" charset="0"/>
            </a:rPr>
            <a:t> e </a:t>
          </a:r>
          <a:r>
            <a:rPr lang="pt-PT" sz="1200" dirty="0" err="1" smtClean="0">
              <a:latin typeface="Arial" panose="020B0604020202020204" pitchFamily="34" charset="0"/>
              <a:cs typeface="Arial" panose="020B0604020202020204" pitchFamily="34" charset="0"/>
            </a:rPr>
            <a:t>Meckling</a:t>
          </a:r>
          <a:r>
            <a:rPr lang="pt-PT" sz="1200" dirty="0" smtClean="0">
              <a:latin typeface="Arial" panose="020B0604020202020204" pitchFamily="34" charset="0"/>
              <a:cs typeface="Arial" panose="020B0604020202020204" pitchFamily="34" charset="0"/>
            </a:rPr>
            <a:t> (1976) definem a relação de agência como um contrato sobre o qual um ou mais principais (accionistas) contratam outros indivíduos (os agentes) para desenvolver um serviço, delegando deste modo algumas  tomadas  de  decisão  ao agente.</a:t>
          </a:r>
          <a:endParaRPr lang="pt-PT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441FBF4-4A8C-4D60-ADD7-84DE8440A4C8}" type="parTrans" cxnId="{736ADC83-7C3B-4078-A6B3-6ACF65910F3E}">
      <dgm:prSet/>
      <dgm:spPr/>
      <dgm:t>
        <a:bodyPr/>
        <a:lstStyle/>
        <a:p>
          <a:endParaRPr lang="pt-PT"/>
        </a:p>
      </dgm:t>
    </dgm:pt>
    <dgm:pt modelId="{A3B281BA-E900-48A7-8E54-81AAF377BF98}" type="sibTrans" cxnId="{736ADC83-7C3B-4078-A6B3-6ACF65910F3E}">
      <dgm:prSet/>
      <dgm:spPr/>
      <dgm:t>
        <a:bodyPr/>
        <a:lstStyle/>
        <a:p>
          <a:endParaRPr lang="pt-PT"/>
        </a:p>
      </dgm:t>
    </dgm:pt>
    <dgm:pt modelId="{D9545DD1-3092-49B4-BCD8-6121E3F3711A}" type="pres">
      <dgm:prSet presAssocID="{A88AE997-1DEF-41D9-B80C-281B3D59C454}" presName="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F6A2FC2E-9403-431E-8268-96C330CA3AD7}" type="pres">
      <dgm:prSet presAssocID="{AB86C2F0-1E2E-4220-BB0F-76B98410027C}" presName="circle1" presStyleLbl="lnNode1" presStyleIdx="0" presStyleCnt="3"/>
      <dgm:spPr/>
    </dgm:pt>
    <dgm:pt modelId="{EF920E1D-F7FB-440D-B119-12C828AB7963}" type="pres">
      <dgm:prSet presAssocID="{AB86C2F0-1E2E-4220-BB0F-76B98410027C}" presName="text1" presStyleLbl="revTx" presStyleIdx="0" presStyleCnt="3" custScaleX="160195" custScaleY="121175" custLinFactY="100000" custLinFactNeighborX="32337" custLinFactNeighborY="11181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272D5C0A-73F0-43A5-AC22-A2D91FC0B450}" type="pres">
      <dgm:prSet presAssocID="{AB86C2F0-1E2E-4220-BB0F-76B98410027C}" presName="line1" presStyleLbl="callout" presStyleIdx="0" presStyleCnt="6"/>
      <dgm:spPr/>
    </dgm:pt>
    <dgm:pt modelId="{424916B2-629D-4FC5-9B7A-273AA48BA289}" type="pres">
      <dgm:prSet presAssocID="{AB86C2F0-1E2E-4220-BB0F-76B98410027C}" presName="d1" presStyleLbl="callout" presStyleIdx="1" presStyleCnt="6"/>
      <dgm:spPr/>
    </dgm:pt>
    <dgm:pt modelId="{5D76B0F2-6E5D-4E72-9C94-46C8FA13F85A}" type="pres">
      <dgm:prSet presAssocID="{48DC1AA7-3B48-455D-9C40-777D1A0489AD}" presName="circle2" presStyleLbl="lnNode1" presStyleIdx="1" presStyleCnt="3"/>
      <dgm:spPr/>
    </dgm:pt>
    <dgm:pt modelId="{6BBDD0DB-2BEA-445E-B101-474D9595BA35}" type="pres">
      <dgm:prSet presAssocID="{48DC1AA7-3B48-455D-9C40-777D1A0489AD}" presName="text2" presStyleLbl="revTx" presStyleIdx="1" presStyleCnt="3" custScaleX="190554" custScaleY="42716" custLinFactNeighborX="43740" custLinFactNeighborY="4899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A8466E2D-4B6F-442A-A13A-AC14AA7BEE91}" type="pres">
      <dgm:prSet presAssocID="{48DC1AA7-3B48-455D-9C40-777D1A0489AD}" presName="line2" presStyleLbl="callout" presStyleIdx="2" presStyleCnt="6"/>
      <dgm:spPr/>
    </dgm:pt>
    <dgm:pt modelId="{F6C33734-2C28-4C6E-934E-9B5595F81C84}" type="pres">
      <dgm:prSet presAssocID="{48DC1AA7-3B48-455D-9C40-777D1A0489AD}" presName="d2" presStyleLbl="callout" presStyleIdx="3" presStyleCnt="6"/>
      <dgm:spPr/>
    </dgm:pt>
    <dgm:pt modelId="{BA13B7AD-92E8-4C05-AE36-CFDD489C1111}" type="pres">
      <dgm:prSet presAssocID="{D59D784E-28B3-4E1A-9913-31979471CE3D}" presName="circle3" presStyleLbl="lnNode1" presStyleIdx="2" presStyleCnt="3"/>
      <dgm:spPr/>
    </dgm:pt>
    <dgm:pt modelId="{7A1ACAF7-1EE5-430D-9A42-AEF4E0C926F3}" type="pres">
      <dgm:prSet presAssocID="{D59D784E-28B3-4E1A-9913-31979471CE3D}" presName="text3" presStyleLbl="revTx" presStyleIdx="2" presStyleCnt="3" custScaleX="175870" custScaleY="116614" custLinFactY="-88885" custLinFactNeighborX="39606" custLinFactNeighborY="-100000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40D86E20-9AA4-497E-BCE0-88EAE0C62141}" type="pres">
      <dgm:prSet presAssocID="{D59D784E-28B3-4E1A-9913-31979471CE3D}" presName="line3" presStyleLbl="callout" presStyleIdx="4" presStyleCnt="6"/>
      <dgm:spPr/>
    </dgm:pt>
    <dgm:pt modelId="{A0F1E1B2-9344-4497-9F3F-38780F3E1366}" type="pres">
      <dgm:prSet presAssocID="{D59D784E-28B3-4E1A-9913-31979471CE3D}" presName="d3" presStyleLbl="callout" presStyleIdx="5" presStyleCnt="6"/>
      <dgm:spPr/>
    </dgm:pt>
  </dgm:ptLst>
  <dgm:cxnLst>
    <dgm:cxn modelId="{389F1128-26CB-4A9F-A2E8-A0C7D46395F7}" type="presOf" srcId="{AB86C2F0-1E2E-4220-BB0F-76B98410027C}" destId="{EF920E1D-F7FB-440D-B119-12C828AB7963}" srcOrd="0" destOrd="0" presId="urn:microsoft.com/office/officeart/2005/8/layout/target1"/>
    <dgm:cxn modelId="{736ADC83-7C3B-4078-A6B3-6ACF65910F3E}" srcId="{A88AE997-1DEF-41D9-B80C-281B3D59C454}" destId="{D59D784E-28B3-4E1A-9913-31979471CE3D}" srcOrd="2" destOrd="0" parTransId="{F441FBF4-4A8C-4D60-ADD7-84DE8440A4C8}" sibTransId="{A3B281BA-E900-48A7-8E54-81AAF377BF98}"/>
    <dgm:cxn modelId="{F0A70B4E-BAAF-4269-A438-5D69B7909AF5}" srcId="{A88AE997-1DEF-41D9-B80C-281B3D59C454}" destId="{AB86C2F0-1E2E-4220-BB0F-76B98410027C}" srcOrd="0" destOrd="0" parTransId="{1D5B3FC0-FBC4-4055-AD34-A73772E473C4}" sibTransId="{3554706C-34EA-4055-AD94-95E35C4ED24C}"/>
    <dgm:cxn modelId="{31F7D031-6E3D-44EA-B3D7-9C6C94E1622F}" type="presOf" srcId="{48DC1AA7-3B48-455D-9C40-777D1A0489AD}" destId="{6BBDD0DB-2BEA-445E-B101-474D9595BA35}" srcOrd="0" destOrd="0" presId="urn:microsoft.com/office/officeart/2005/8/layout/target1"/>
    <dgm:cxn modelId="{8CF709C1-0FA2-4126-8B0B-899D4F71B89E}" type="presOf" srcId="{D59D784E-28B3-4E1A-9913-31979471CE3D}" destId="{7A1ACAF7-1EE5-430D-9A42-AEF4E0C926F3}" srcOrd="0" destOrd="0" presId="urn:microsoft.com/office/officeart/2005/8/layout/target1"/>
    <dgm:cxn modelId="{D350DED7-BFFA-431F-9B96-D5D699B48707}" type="presOf" srcId="{A88AE997-1DEF-41D9-B80C-281B3D59C454}" destId="{D9545DD1-3092-49B4-BCD8-6121E3F3711A}" srcOrd="0" destOrd="0" presId="urn:microsoft.com/office/officeart/2005/8/layout/target1"/>
    <dgm:cxn modelId="{ED0B6DFE-6563-4D81-BE35-38C9FFB3B364}" srcId="{A88AE997-1DEF-41D9-B80C-281B3D59C454}" destId="{48DC1AA7-3B48-455D-9C40-777D1A0489AD}" srcOrd="1" destOrd="0" parTransId="{A2D0D09C-90A0-44C7-9A03-EC23F96F064B}" sibTransId="{3FAC113C-E0D1-46C7-BC01-C0C0A8D30C0F}"/>
    <dgm:cxn modelId="{8A6E0A51-9C40-46A0-A7AD-38EF7429560F}" type="presParOf" srcId="{D9545DD1-3092-49B4-BCD8-6121E3F3711A}" destId="{F6A2FC2E-9403-431E-8268-96C330CA3AD7}" srcOrd="0" destOrd="0" presId="urn:microsoft.com/office/officeart/2005/8/layout/target1"/>
    <dgm:cxn modelId="{3C6A7582-10E8-4BC4-856D-EB669D234820}" type="presParOf" srcId="{D9545DD1-3092-49B4-BCD8-6121E3F3711A}" destId="{EF920E1D-F7FB-440D-B119-12C828AB7963}" srcOrd="1" destOrd="0" presId="urn:microsoft.com/office/officeart/2005/8/layout/target1"/>
    <dgm:cxn modelId="{32097312-5A9A-433E-964E-86331589239E}" type="presParOf" srcId="{D9545DD1-3092-49B4-BCD8-6121E3F3711A}" destId="{272D5C0A-73F0-43A5-AC22-A2D91FC0B450}" srcOrd="2" destOrd="0" presId="urn:microsoft.com/office/officeart/2005/8/layout/target1"/>
    <dgm:cxn modelId="{7DB2BA64-9256-4799-8EA9-C44EAD65991A}" type="presParOf" srcId="{D9545DD1-3092-49B4-BCD8-6121E3F3711A}" destId="{424916B2-629D-4FC5-9B7A-273AA48BA289}" srcOrd="3" destOrd="0" presId="urn:microsoft.com/office/officeart/2005/8/layout/target1"/>
    <dgm:cxn modelId="{16DEEFF5-B528-4BA9-AD70-A3A8195DF917}" type="presParOf" srcId="{D9545DD1-3092-49B4-BCD8-6121E3F3711A}" destId="{5D76B0F2-6E5D-4E72-9C94-46C8FA13F85A}" srcOrd="4" destOrd="0" presId="urn:microsoft.com/office/officeart/2005/8/layout/target1"/>
    <dgm:cxn modelId="{3682CE9D-1E15-4EC3-95D1-F53DC0620B45}" type="presParOf" srcId="{D9545DD1-3092-49B4-BCD8-6121E3F3711A}" destId="{6BBDD0DB-2BEA-445E-B101-474D9595BA35}" srcOrd="5" destOrd="0" presId="urn:microsoft.com/office/officeart/2005/8/layout/target1"/>
    <dgm:cxn modelId="{8105015C-31D0-41C3-ACBE-AA22E5A511DC}" type="presParOf" srcId="{D9545DD1-3092-49B4-BCD8-6121E3F3711A}" destId="{A8466E2D-4B6F-442A-A13A-AC14AA7BEE91}" srcOrd="6" destOrd="0" presId="urn:microsoft.com/office/officeart/2005/8/layout/target1"/>
    <dgm:cxn modelId="{77818D54-2659-40F8-AE19-AB4475E24A67}" type="presParOf" srcId="{D9545DD1-3092-49B4-BCD8-6121E3F3711A}" destId="{F6C33734-2C28-4C6E-934E-9B5595F81C84}" srcOrd="7" destOrd="0" presId="urn:microsoft.com/office/officeart/2005/8/layout/target1"/>
    <dgm:cxn modelId="{698923EE-98B0-473B-B68B-09FC339FEB37}" type="presParOf" srcId="{D9545DD1-3092-49B4-BCD8-6121E3F3711A}" destId="{BA13B7AD-92E8-4C05-AE36-CFDD489C1111}" srcOrd="8" destOrd="0" presId="urn:microsoft.com/office/officeart/2005/8/layout/target1"/>
    <dgm:cxn modelId="{79858000-C37D-4394-92AA-922B1705BD1E}" type="presParOf" srcId="{D9545DD1-3092-49B4-BCD8-6121E3F3711A}" destId="{7A1ACAF7-1EE5-430D-9A42-AEF4E0C926F3}" srcOrd="9" destOrd="0" presId="urn:microsoft.com/office/officeart/2005/8/layout/target1"/>
    <dgm:cxn modelId="{F7F68C84-898A-455D-884C-1A2D6D67D611}" type="presParOf" srcId="{D9545DD1-3092-49B4-BCD8-6121E3F3711A}" destId="{40D86E20-9AA4-497E-BCE0-88EAE0C62141}" srcOrd="10" destOrd="0" presId="urn:microsoft.com/office/officeart/2005/8/layout/target1"/>
    <dgm:cxn modelId="{84794B08-A66D-4272-95D8-ACEE44691E70}" type="presParOf" srcId="{D9545DD1-3092-49B4-BCD8-6121E3F3711A}" destId="{A0F1E1B2-9344-4497-9F3F-38780F3E1366}" srcOrd="11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ED4758F-F4BA-4BC0-BD3A-B4A59B20E0C6}" type="doc">
      <dgm:prSet loTypeId="urn:microsoft.com/office/officeart/2005/8/layout/arrow3" loCatId="relationship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pt-PT"/>
        </a:p>
      </dgm:t>
    </dgm:pt>
    <dgm:pt modelId="{C3071F96-099F-465A-B405-7B78718C4338}">
      <dgm:prSet phldrT="[Texto]"/>
      <dgm:spPr/>
      <dgm:t>
        <a:bodyPr/>
        <a:lstStyle/>
        <a:p>
          <a:r>
            <a:rPr lang="pt-PT" dirty="0" smtClean="0"/>
            <a:t>Interesses dos Accionistas</a:t>
          </a:r>
          <a:endParaRPr lang="pt-PT" dirty="0"/>
        </a:p>
      </dgm:t>
    </dgm:pt>
    <dgm:pt modelId="{DFB84942-2225-4C15-9D23-312358E2A08A}" type="parTrans" cxnId="{B7C78BDC-66BE-44C8-BCC6-F6DC92A444B3}">
      <dgm:prSet/>
      <dgm:spPr/>
      <dgm:t>
        <a:bodyPr/>
        <a:lstStyle/>
        <a:p>
          <a:endParaRPr lang="pt-PT"/>
        </a:p>
      </dgm:t>
    </dgm:pt>
    <dgm:pt modelId="{216B9E5A-C420-4D90-8CE2-487B3DD52A63}" type="sibTrans" cxnId="{B7C78BDC-66BE-44C8-BCC6-F6DC92A444B3}">
      <dgm:prSet/>
      <dgm:spPr/>
      <dgm:t>
        <a:bodyPr/>
        <a:lstStyle/>
        <a:p>
          <a:endParaRPr lang="pt-PT"/>
        </a:p>
      </dgm:t>
    </dgm:pt>
    <dgm:pt modelId="{FF0F0918-B514-40CC-8577-DD6227193B10}">
      <dgm:prSet phldrT="[Texto]"/>
      <dgm:spPr/>
      <dgm:t>
        <a:bodyPr/>
        <a:lstStyle/>
        <a:p>
          <a:r>
            <a:rPr lang="pt-PT" dirty="0" smtClean="0"/>
            <a:t>Interesses dos Gestores</a:t>
          </a:r>
          <a:endParaRPr lang="pt-PT" dirty="0"/>
        </a:p>
      </dgm:t>
    </dgm:pt>
    <dgm:pt modelId="{222F597A-E267-4969-AB7C-A9B20F0C77E7}" type="parTrans" cxnId="{E6045B40-E047-4F6D-9E01-3EF249D43984}">
      <dgm:prSet/>
      <dgm:spPr/>
      <dgm:t>
        <a:bodyPr/>
        <a:lstStyle/>
        <a:p>
          <a:endParaRPr lang="pt-PT"/>
        </a:p>
      </dgm:t>
    </dgm:pt>
    <dgm:pt modelId="{BE9DC9B1-983A-4763-B017-6926A0ADF7BC}" type="sibTrans" cxnId="{E6045B40-E047-4F6D-9E01-3EF249D43984}">
      <dgm:prSet/>
      <dgm:spPr/>
      <dgm:t>
        <a:bodyPr/>
        <a:lstStyle/>
        <a:p>
          <a:endParaRPr lang="pt-PT"/>
        </a:p>
      </dgm:t>
    </dgm:pt>
    <dgm:pt modelId="{F36298DA-6DFA-43E1-A95B-70D01BC4518B}">
      <dgm:prSet phldrT="[Texto]"/>
      <dgm:spPr/>
      <dgm:t>
        <a:bodyPr/>
        <a:lstStyle/>
        <a:p>
          <a:endParaRPr lang="pt-PT" dirty="0"/>
        </a:p>
      </dgm:t>
    </dgm:pt>
    <dgm:pt modelId="{3D3A1CD3-AF57-4154-A5C8-74CD3618426F}" type="parTrans" cxnId="{D3CF6A45-D5E9-42A7-9280-BB89EB92F3CE}">
      <dgm:prSet/>
      <dgm:spPr/>
      <dgm:t>
        <a:bodyPr/>
        <a:lstStyle/>
        <a:p>
          <a:endParaRPr lang="pt-PT"/>
        </a:p>
      </dgm:t>
    </dgm:pt>
    <dgm:pt modelId="{AC6231FF-2E77-4D0D-9DB4-D8F1D2EEF2F8}" type="sibTrans" cxnId="{D3CF6A45-D5E9-42A7-9280-BB89EB92F3CE}">
      <dgm:prSet/>
      <dgm:spPr/>
      <dgm:t>
        <a:bodyPr/>
        <a:lstStyle/>
        <a:p>
          <a:endParaRPr lang="pt-PT"/>
        </a:p>
      </dgm:t>
    </dgm:pt>
    <dgm:pt modelId="{7CBE3B35-3FEB-442B-B37D-C2ABEC209D60}" type="pres">
      <dgm:prSet presAssocID="{7ED4758F-F4BA-4BC0-BD3A-B4A59B20E0C6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137BEADF-31A3-419F-9105-D5EFD4BA40A5}" type="pres">
      <dgm:prSet presAssocID="{7ED4758F-F4BA-4BC0-BD3A-B4A59B20E0C6}" presName="divider" presStyleLbl="fgShp" presStyleIdx="0" presStyleCnt="1"/>
      <dgm:spPr/>
    </dgm:pt>
    <dgm:pt modelId="{62812E84-CACD-43E4-A57B-1BF37779BD62}" type="pres">
      <dgm:prSet presAssocID="{C3071F96-099F-465A-B405-7B78718C4338}" presName="downArrow" presStyleLbl="node1" presStyleIdx="0" presStyleCnt="2"/>
      <dgm:spPr/>
    </dgm:pt>
    <dgm:pt modelId="{797930E8-3E50-4F9F-B9B2-CFEC030F3123}" type="pres">
      <dgm:prSet presAssocID="{C3071F96-099F-465A-B405-7B78718C4338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AE1F8D2A-E655-431A-A9BC-3AE791AA756F}" type="pres">
      <dgm:prSet presAssocID="{FF0F0918-B514-40CC-8577-DD6227193B10}" presName="upArrow" presStyleLbl="node1" presStyleIdx="1" presStyleCnt="2"/>
      <dgm:spPr/>
    </dgm:pt>
    <dgm:pt modelId="{B8C80654-6F77-401C-A462-E4E04CFFAE57}" type="pres">
      <dgm:prSet presAssocID="{FF0F0918-B514-40CC-8577-DD6227193B10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D3CF6A45-D5E9-42A7-9280-BB89EB92F3CE}" srcId="{7ED4758F-F4BA-4BC0-BD3A-B4A59B20E0C6}" destId="{F36298DA-6DFA-43E1-A95B-70D01BC4518B}" srcOrd="2" destOrd="0" parTransId="{3D3A1CD3-AF57-4154-A5C8-74CD3618426F}" sibTransId="{AC6231FF-2E77-4D0D-9DB4-D8F1D2EEF2F8}"/>
    <dgm:cxn modelId="{319E6ABE-7276-474C-AD63-F9CBC204F2D8}" type="presOf" srcId="{FF0F0918-B514-40CC-8577-DD6227193B10}" destId="{B8C80654-6F77-401C-A462-E4E04CFFAE57}" srcOrd="0" destOrd="0" presId="urn:microsoft.com/office/officeart/2005/8/layout/arrow3"/>
    <dgm:cxn modelId="{EBB6285E-2F0C-4982-BC89-EE6462B67089}" type="presOf" srcId="{C3071F96-099F-465A-B405-7B78718C4338}" destId="{797930E8-3E50-4F9F-B9B2-CFEC030F3123}" srcOrd="0" destOrd="0" presId="urn:microsoft.com/office/officeart/2005/8/layout/arrow3"/>
    <dgm:cxn modelId="{B7C78BDC-66BE-44C8-BCC6-F6DC92A444B3}" srcId="{7ED4758F-F4BA-4BC0-BD3A-B4A59B20E0C6}" destId="{C3071F96-099F-465A-B405-7B78718C4338}" srcOrd="0" destOrd="0" parTransId="{DFB84942-2225-4C15-9D23-312358E2A08A}" sibTransId="{216B9E5A-C420-4D90-8CE2-487B3DD52A63}"/>
    <dgm:cxn modelId="{E6045B40-E047-4F6D-9E01-3EF249D43984}" srcId="{7ED4758F-F4BA-4BC0-BD3A-B4A59B20E0C6}" destId="{FF0F0918-B514-40CC-8577-DD6227193B10}" srcOrd="1" destOrd="0" parTransId="{222F597A-E267-4969-AB7C-A9B20F0C77E7}" sibTransId="{BE9DC9B1-983A-4763-B017-6926A0ADF7BC}"/>
    <dgm:cxn modelId="{1F9F2BFF-59FB-4B4B-8C90-7ECDF024EDB9}" type="presOf" srcId="{7ED4758F-F4BA-4BC0-BD3A-B4A59B20E0C6}" destId="{7CBE3B35-3FEB-442B-B37D-C2ABEC209D60}" srcOrd="0" destOrd="0" presId="urn:microsoft.com/office/officeart/2005/8/layout/arrow3"/>
    <dgm:cxn modelId="{162353A9-4995-4869-91D8-795BC92BE253}" type="presParOf" srcId="{7CBE3B35-3FEB-442B-B37D-C2ABEC209D60}" destId="{137BEADF-31A3-419F-9105-D5EFD4BA40A5}" srcOrd="0" destOrd="0" presId="urn:microsoft.com/office/officeart/2005/8/layout/arrow3"/>
    <dgm:cxn modelId="{97A03EAF-FBED-4D50-AA6A-91B60A16E2EC}" type="presParOf" srcId="{7CBE3B35-3FEB-442B-B37D-C2ABEC209D60}" destId="{62812E84-CACD-43E4-A57B-1BF37779BD62}" srcOrd="1" destOrd="0" presId="urn:microsoft.com/office/officeart/2005/8/layout/arrow3"/>
    <dgm:cxn modelId="{6CF9E24A-F329-4431-980C-E9F8265E75CD}" type="presParOf" srcId="{7CBE3B35-3FEB-442B-B37D-C2ABEC209D60}" destId="{797930E8-3E50-4F9F-B9B2-CFEC030F3123}" srcOrd="2" destOrd="0" presId="urn:microsoft.com/office/officeart/2005/8/layout/arrow3"/>
    <dgm:cxn modelId="{7A69E997-621C-4B62-9483-3A69B949916D}" type="presParOf" srcId="{7CBE3B35-3FEB-442B-B37D-C2ABEC209D60}" destId="{AE1F8D2A-E655-431A-A9BC-3AE791AA756F}" srcOrd="3" destOrd="0" presId="urn:microsoft.com/office/officeart/2005/8/layout/arrow3"/>
    <dgm:cxn modelId="{40EABFEC-DD20-46F8-92D5-DA73A898245C}" type="presParOf" srcId="{7CBE3B35-3FEB-442B-B37D-C2ABEC209D60}" destId="{B8C80654-6F77-401C-A462-E4E04CFFAE57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CDDDB66-309F-402E-B560-6B8878D3C8F8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3F73D404-E1CF-4D31-B97B-974EA1ED1979}">
      <dgm:prSet phldrT="[Texto]" custT="1"/>
      <dgm:spPr>
        <a:solidFill>
          <a:schemeClr val="accent2"/>
        </a:solidFill>
      </dgm:spPr>
      <dgm:t>
        <a:bodyPr/>
        <a:lstStyle/>
        <a:p>
          <a:r>
            <a:rPr lang="pt-PT" sz="2000" dirty="0" smtClean="0">
              <a:latin typeface="Arial" panose="020B0604020202020204" pitchFamily="34" charset="0"/>
              <a:cs typeface="Arial" panose="020B0604020202020204" pitchFamily="34" charset="0"/>
            </a:rPr>
            <a:t>Diferença de interesses entre o Principal e o Agente</a:t>
          </a:r>
          <a:endParaRPr lang="pt-PT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9C29616-10C4-40AA-B681-4909E094CD7F}" type="parTrans" cxnId="{721DF4B0-350F-4DBF-8C5B-47B53CB5C30C}">
      <dgm:prSet/>
      <dgm:spPr/>
      <dgm:t>
        <a:bodyPr/>
        <a:lstStyle/>
        <a:p>
          <a:endParaRPr lang="pt-PT"/>
        </a:p>
      </dgm:t>
    </dgm:pt>
    <dgm:pt modelId="{45A35776-F9F6-4476-9F48-610A149778E7}" type="sibTrans" cxnId="{721DF4B0-350F-4DBF-8C5B-47B53CB5C30C}">
      <dgm:prSet/>
      <dgm:spPr/>
      <dgm:t>
        <a:bodyPr/>
        <a:lstStyle/>
        <a:p>
          <a:endParaRPr lang="pt-PT"/>
        </a:p>
      </dgm:t>
    </dgm:pt>
    <dgm:pt modelId="{46DDE791-36A5-49B3-9FFA-7039154A159E}">
      <dgm:prSet phldrT="[Texto]" custT="1"/>
      <dgm:spPr>
        <a:solidFill>
          <a:schemeClr val="accent2"/>
        </a:solidFill>
      </dgm:spPr>
      <dgm:t>
        <a:bodyPr/>
        <a:lstStyle/>
        <a:p>
          <a:r>
            <a:rPr lang="pt-PT" sz="2000" dirty="0" smtClean="0">
              <a:latin typeface="Arial" panose="020B0604020202020204" pitchFamily="34" charset="0"/>
              <a:cs typeface="Arial" panose="020B0604020202020204" pitchFamily="34" charset="0"/>
            </a:rPr>
            <a:t>Quando os accionistas não têm controle directo das grandes corporações de capital aberto.</a:t>
          </a:r>
          <a:endParaRPr lang="pt-PT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9F8074-93F3-463E-87C7-248799DF6C31}" type="parTrans" cxnId="{2FE8F54C-88F8-48E5-B18F-4B51FDF244E3}">
      <dgm:prSet/>
      <dgm:spPr/>
      <dgm:t>
        <a:bodyPr/>
        <a:lstStyle/>
        <a:p>
          <a:endParaRPr lang="pt-PT"/>
        </a:p>
      </dgm:t>
    </dgm:pt>
    <dgm:pt modelId="{B74636D7-A76C-4075-BA93-1C347AFBE259}" type="sibTrans" cxnId="{2FE8F54C-88F8-48E5-B18F-4B51FDF244E3}">
      <dgm:prSet/>
      <dgm:spPr/>
      <dgm:t>
        <a:bodyPr/>
        <a:lstStyle/>
        <a:p>
          <a:endParaRPr lang="pt-PT"/>
        </a:p>
      </dgm:t>
    </dgm:pt>
    <dgm:pt modelId="{5946F285-E033-4BE0-B84E-CD9FB994FF69}">
      <dgm:prSet phldrT="[Texto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pt-PT" sz="2000" dirty="0" smtClean="0">
              <a:latin typeface="Arial" panose="020B0604020202020204" pitchFamily="34" charset="0"/>
              <a:cs typeface="Arial" panose="020B0604020202020204" pitchFamily="34" charset="0"/>
            </a:rPr>
            <a:t>Oportunismo por parte dos Gestores</a:t>
          </a:r>
          <a:endParaRPr lang="pt-PT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E87641C-91B8-484B-B5B7-2FC20DDAE6C6}" type="parTrans" cxnId="{8510049B-B195-4100-809C-F3E0DD640D07}">
      <dgm:prSet/>
      <dgm:spPr/>
      <dgm:t>
        <a:bodyPr/>
        <a:lstStyle/>
        <a:p>
          <a:endParaRPr lang="pt-PT"/>
        </a:p>
      </dgm:t>
    </dgm:pt>
    <dgm:pt modelId="{626395B7-F48E-4FF0-B80C-9AB1A35FD234}" type="sibTrans" cxnId="{8510049B-B195-4100-809C-F3E0DD640D07}">
      <dgm:prSet/>
      <dgm:spPr/>
      <dgm:t>
        <a:bodyPr/>
        <a:lstStyle/>
        <a:p>
          <a:endParaRPr lang="pt-PT"/>
        </a:p>
      </dgm:t>
    </dgm:pt>
    <dgm:pt modelId="{DC0CAB37-08E8-4973-BA9F-773221CCEB9E}" type="pres">
      <dgm:prSet presAssocID="{DCDDDB66-309F-402E-B560-6B8878D3C8F8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6BEAFD6A-78F0-4BD6-B8F5-C78F476141A2}" type="pres">
      <dgm:prSet presAssocID="{3F73D404-E1CF-4D31-B97B-974EA1ED1979}" presName="node" presStyleLbl="node1" presStyleIdx="0" presStyleCnt="3" custScaleX="383735" custScaleY="39992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42BF955B-B300-452C-AE93-CC8B74E338E6}" type="pres">
      <dgm:prSet presAssocID="{45A35776-F9F6-4476-9F48-610A149778E7}" presName="spacerL" presStyleCnt="0"/>
      <dgm:spPr/>
    </dgm:pt>
    <dgm:pt modelId="{F1DF646C-CB4D-4992-B189-47F8FA846403}" type="pres">
      <dgm:prSet presAssocID="{45A35776-F9F6-4476-9F48-610A149778E7}" presName="sibTrans" presStyleLbl="sibTrans2D1" presStyleIdx="0" presStyleCnt="2"/>
      <dgm:spPr/>
      <dgm:t>
        <a:bodyPr/>
        <a:lstStyle/>
        <a:p>
          <a:endParaRPr lang="pt-PT"/>
        </a:p>
      </dgm:t>
    </dgm:pt>
    <dgm:pt modelId="{9D1392BF-5618-466E-8184-FA6A30CF0CA5}" type="pres">
      <dgm:prSet presAssocID="{45A35776-F9F6-4476-9F48-610A149778E7}" presName="spacerR" presStyleCnt="0"/>
      <dgm:spPr/>
    </dgm:pt>
    <dgm:pt modelId="{44593AE8-6A0D-4594-9E5B-502A5158CABD}" type="pres">
      <dgm:prSet presAssocID="{46DDE791-36A5-49B3-9FFA-7039154A159E}" presName="node" presStyleLbl="node1" presStyleIdx="1" presStyleCnt="3" custScaleX="408409" custScaleY="426211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70E196D3-10B2-41E9-B249-393ACE6EC8A4}" type="pres">
      <dgm:prSet presAssocID="{B74636D7-A76C-4075-BA93-1C347AFBE259}" presName="spacerL" presStyleCnt="0"/>
      <dgm:spPr/>
    </dgm:pt>
    <dgm:pt modelId="{B059AED6-82C3-43D1-8A6D-FF02631281FE}" type="pres">
      <dgm:prSet presAssocID="{B74636D7-A76C-4075-BA93-1C347AFBE259}" presName="sibTrans" presStyleLbl="sibTrans2D1" presStyleIdx="1" presStyleCnt="2"/>
      <dgm:spPr/>
      <dgm:t>
        <a:bodyPr/>
        <a:lstStyle/>
        <a:p>
          <a:endParaRPr lang="pt-PT"/>
        </a:p>
      </dgm:t>
    </dgm:pt>
    <dgm:pt modelId="{B08EB561-C913-42D5-AEAF-16AF9D392CFD}" type="pres">
      <dgm:prSet presAssocID="{B74636D7-A76C-4075-BA93-1C347AFBE259}" presName="spacerR" presStyleCnt="0"/>
      <dgm:spPr/>
    </dgm:pt>
    <dgm:pt modelId="{C0BB29EF-BD75-4A80-92F1-249EBA034839}" type="pres">
      <dgm:prSet presAssocID="{5946F285-E033-4BE0-B84E-CD9FB994FF69}" presName="node" presStyleLbl="node1" presStyleIdx="2" presStyleCnt="3" custScaleX="352977" custScaleY="415994" custLinFactNeighborX="-27874" custLinFactNeighborY="1024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FE55BFBC-8AE2-496A-BF57-FAF70919E32E}" type="presOf" srcId="{46DDE791-36A5-49B3-9FFA-7039154A159E}" destId="{44593AE8-6A0D-4594-9E5B-502A5158CABD}" srcOrd="0" destOrd="0" presId="urn:microsoft.com/office/officeart/2005/8/layout/equation1"/>
    <dgm:cxn modelId="{348D8031-A4AA-4D52-BC6D-D93CAD61D127}" type="presOf" srcId="{3F73D404-E1CF-4D31-B97B-974EA1ED1979}" destId="{6BEAFD6A-78F0-4BD6-B8F5-C78F476141A2}" srcOrd="0" destOrd="0" presId="urn:microsoft.com/office/officeart/2005/8/layout/equation1"/>
    <dgm:cxn modelId="{D34B827E-F6B3-4F97-B0D6-32B8374B2B7A}" type="presOf" srcId="{5946F285-E033-4BE0-B84E-CD9FB994FF69}" destId="{C0BB29EF-BD75-4A80-92F1-249EBA034839}" srcOrd="0" destOrd="0" presId="urn:microsoft.com/office/officeart/2005/8/layout/equation1"/>
    <dgm:cxn modelId="{8510049B-B195-4100-809C-F3E0DD640D07}" srcId="{DCDDDB66-309F-402E-B560-6B8878D3C8F8}" destId="{5946F285-E033-4BE0-B84E-CD9FB994FF69}" srcOrd="2" destOrd="0" parTransId="{DE87641C-91B8-484B-B5B7-2FC20DDAE6C6}" sibTransId="{626395B7-F48E-4FF0-B80C-9AB1A35FD234}"/>
    <dgm:cxn modelId="{0F9AADED-0DF0-4460-AA70-1865304D1FD1}" type="presOf" srcId="{45A35776-F9F6-4476-9F48-610A149778E7}" destId="{F1DF646C-CB4D-4992-B189-47F8FA846403}" srcOrd="0" destOrd="0" presId="urn:microsoft.com/office/officeart/2005/8/layout/equation1"/>
    <dgm:cxn modelId="{721DF4B0-350F-4DBF-8C5B-47B53CB5C30C}" srcId="{DCDDDB66-309F-402E-B560-6B8878D3C8F8}" destId="{3F73D404-E1CF-4D31-B97B-974EA1ED1979}" srcOrd="0" destOrd="0" parTransId="{49C29616-10C4-40AA-B681-4909E094CD7F}" sibTransId="{45A35776-F9F6-4476-9F48-610A149778E7}"/>
    <dgm:cxn modelId="{3AF5B42F-3FA4-476E-854C-216CE3E9DE61}" type="presOf" srcId="{DCDDDB66-309F-402E-B560-6B8878D3C8F8}" destId="{DC0CAB37-08E8-4973-BA9F-773221CCEB9E}" srcOrd="0" destOrd="0" presId="urn:microsoft.com/office/officeart/2005/8/layout/equation1"/>
    <dgm:cxn modelId="{2FE8F54C-88F8-48E5-B18F-4B51FDF244E3}" srcId="{DCDDDB66-309F-402E-B560-6B8878D3C8F8}" destId="{46DDE791-36A5-49B3-9FFA-7039154A159E}" srcOrd="1" destOrd="0" parTransId="{299F8074-93F3-463E-87C7-248799DF6C31}" sibTransId="{B74636D7-A76C-4075-BA93-1C347AFBE259}"/>
    <dgm:cxn modelId="{ED1F0892-72AD-4BD4-AC7C-3DCF6404E9C9}" type="presOf" srcId="{B74636D7-A76C-4075-BA93-1C347AFBE259}" destId="{B059AED6-82C3-43D1-8A6D-FF02631281FE}" srcOrd="0" destOrd="0" presId="urn:microsoft.com/office/officeart/2005/8/layout/equation1"/>
    <dgm:cxn modelId="{F857DD2F-0C30-482F-8C34-5525B17AF46C}" type="presParOf" srcId="{DC0CAB37-08E8-4973-BA9F-773221CCEB9E}" destId="{6BEAFD6A-78F0-4BD6-B8F5-C78F476141A2}" srcOrd="0" destOrd="0" presId="urn:microsoft.com/office/officeart/2005/8/layout/equation1"/>
    <dgm:cxn modelId="{499DA5A7-F4FF-4EBD-85B2-4015E7C0F7AB}" type="presParOf" srcId="{DC0CAB37-08E8-4973-BA9F-773221CCEB9E}" destId="{42BF955B-B300-452C-AE93-CC8B74E338E6}" srcOrd="1" destOrd="0" presId="urn:microsoft.com/office/officeart/2005/8/layout/equation1"/>
    <dgm:cxn modelId="{5F6FA73F-43B8-4045-8A09-8AE5BC1CECE4}" type="presParOf" srcId="{DC0CAB37-08E8-4973-BA9F-773221CCEB9E}" destId="{F1DF646C-CB4D-4992-B189-47F8FA846403}" srcOrd="2" destOrd="0" presId="urn:microsoft.com/office/officeart/2005/8/layout/equation1"/>
    <dgm:cxn modelId="{8199EE53-78C5-4417-B00D-6EC77C03C3DA}" type="presParOf" srcId="{DC0CAB37-08E8-4973-BA9F-773221CCEB9E}" destId="{9D1392BF-5618-466E-8184-FA6A30CF0CA5}" srcOrd="3" destOrd="0" presId="urn:microsoft.com/office/officeart/2005/8/layout/equation1"/>
    <dgm:cxn modelId="{ADDE9E66-A579-4F44-9D86-B26CA5E50D7A}" type="presParOf" srcId="{DC0CAB37-08E8-4973-BA9F-773221CCEB9E}" destId="{44593AE8-6A0D-4594-9E5B-502A5158CABD}" srcOrd="4" destOrd="0" presId="urn:microsoft.com/office/officeart/2005/8/layout/equation1"/>
    <dgm:cxn modelId="{F7CD311E-B9C8-42EF-928A-DBFA58A5EA4E}" type="presParOf" srcId="{DC0CAB37-08E8-4973-BA9F-773221CCEB9E}" destId="{70E196D3-10B2-41E9-B249-393ACE6EC8A4}" srcOrd="5" destOrd="0" presId="urn:microsoft.com/office/officeart/2005/8/layout/equation1"/>
    <dgm:cxn modelId="{BA976926-BD23-4936-8035-6EB15A2D22CF}" type="presParOf" srcId="{DC0CAB37-08E8-4973-BA9F-773221CCEB9E}" destId="{B059AED6-82C3-43D1-8A6D-FF02631281FE}" srcOrd="6" destOrd="0" presId="urn:microsoft.com/office/officeart/2005/8/layout/equation1"/>
    <dgm:cxn modelId="{9E166A02-9FEE-45A8-9D0F-7EA23EC9A6F7}" type="presParOf" srcId="{DC0CAB37-08E8-4973-BA9F-773221CCEB9E}" destId="{B08EB561-C913-42D5-AEAF-16AF9D392CFD}" srcOrd="7" destOrd="0" presId="urn:microsoft.com/office/officeart/2005/8/layout/equation1"/>
    <dgm:cxn modelId="{56733CC1-E61D-4526-AA51-20BDE24778AB}" type="presParOf" srcId="{DC0CAB37-08E8-4973-BA9F-773221CCEB9E}" destId="{C0BB29EF-BD75-4A80-92F1-249EBA034839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C58466B-361F-40E5-9C78-7D3984D52FF7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8BDB21C2-E711-4F9B-A0FA-EE8602D54160}">
      <dgm:prSet phldrT="[Texto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pt-PT" dirty="0" smtClean="0">
              <a:latin typeface="Arial" panose="020B0604020202020204" pitchFamily="34" charset="0"/>
              <a:cs typeface="Arial" panose="020B0604020202020204" pitchFamily="34" charset="0"/>
            </a:rPr>
            <a:t>Oportunismo dos Gestores (Agente)</a:t>
          </a:r>
          <a:endParaRPr lang="pt-PT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D07376-212C-414D-8917-DDC557B39791}" type="parTrans" cxnId="{0E6B93BE-D382-4603-BAE0-A6DF587CBB09}">
      <dgm:prSet/>
      <dgm:spPr/>
      <dgm:t>
        <a:bodyPr/>
        <a:lstStyle/>
        <a:p>
          <a:endParaRPr lang="pt-PT"/>
        </a:p>
      </dgm:t>
    </dgm:pt>
    <dgm:pt modelId="{D7751B48-5BAA-4CB0-B24F-2FB8F313EDF0}" type="sibTrans" cxnId="{0E6B93BE-D382-4603-BAE0-A6DF587CBB09}">
      <dgm:prSet/>
      <dgm:spPr/>
      <dgm:t>
        <a:bodyPr/>
        <a:lstStyle/>
        <a:p>
          <a:endParaRPr lang="pt-PT"/>
        </a:p>
      </dgm:t>
    </dgm:pt>
    <dgm:pt modelId="{479DCFAB-8746-4A31-BBF3-6C6E94CDFDB8}">
      <dgm:prSet phldrT="[Texto]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pt-PT" dirty="0" smtClean="0">
              <a:latin typeface="Arial" panose="020B0604020202020204" pitchFamily="34" charset="0"/>
              <a:cs typeface="Arial" panose="020B0604020202020204" pitchFamily="34" charset="0"/>
            </a:rPr>
            <a:t>Procura do interesse próprio por parte do Agente através da astúcia, fraude ou malícia</a:t>
          </a:r>
          <a:endParaRPr lang="pt-PT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B9F3458-58AC-442E-8F91-8E287BE064A5}" type="parTrans" cxnId="{07FD1502-C866-41AB-BD31-32C17B666EBB}">
      <dgm:prSet/>
      <dgm:spPr/>
      <dgm:t>
        <a:bodyPr/>
        <a:lstStyle/>
        <a:p>
          <a:endParaRPr lang="pt-PT"/>
        </a:p>
      </dgm:t>
    </dgm:pt>
    <dgm:pt modelId="{ED952AA7-1B60-40F6-8368-20050655EEFD}" type="sibTrans" cxnId="{07FD1502-C866-41AB-BD31-32C17B666EBB}">
      <dgm:prSet/>
      <dgm:spPr/>
      <dgm:t>
        <a:bodyPr/>
        <a:lstStyle/>
        <a:p>
          <a:endParaRPr lang="pt-PT"/>
        </a:p>
      </dgm:t>
    </dgm:pt>
    <dgm:pt modelId="{A96374DD-81F5-40FC-BFAB-4E5099096102}" type="pres">
      <dgm:prSet presAssocID="{1C58466B-361F-40E5-9C78-7D3984D52FF7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pt-PT"/>
        </a:p>
      </dgm:t>
    </dgm:pt>
    <dgm:pt modelId="{C74485A2-B5BE-4D11-8E9B-FD4AE3D689DC}" type="pres">
      <dgm:prSet presAssocID="{8BDB21C2-E711-4F9B-A0FA-EE8602D54160}" presName="horFlow" presStyleCnt="0"/>
      <dgm:spPr/>
    </dgm:pt>
    <dgm:pt modelId="{B4A3F48C-8D53-4744-BCE2-A791662EDD31}" type="pres">
      <dgm:prSet presAssocID="{8BDB21C2-E711-4F9B-A0FA-EE8602D54160}" presName="bigChev" presStyleLbl="node1" presStyleIdx="0" presStyleCnt="1" custScaleX="83355" custScaleY="81081"/>
      <dgm:spPr/>
      <dgm:t>
        <a:bodyPr/>
        <a:lstStyle/>
        <a:p>
          <a:endParaRPr lang="pt-PT"/>
        </a:p>
      </dgm:t>
    </dgm:pt>
    <dgm:pt modelId="{DE32D08B-9AAE-486E-A01D-3727625958CC}" type="pres">
      <dgm:prSet presAssocID="{BB9F3458-58AC-442E-8F91-8E287BE064A5}" presName="parTrans" presStyleCnt="0"/>
      <dgm:spPr/>
    </dgm:pt>
    <dgm:pt modelId="{9D4FAD5D-FB02-4573-B4A7-2FDA12F26776}" type="pres">
      <dgm:prSet presAssocID="{479DCFAB-8746-4A31-BBF3-6C6E94CDFDB8}" presName="node" presStyleLbl="alignAccFollowNode1" presStyleIdx="0" presStyleCnt="1" custScaleX="12313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D86187D6-D27F-41D4-B4DA-E5AFE28D676B}" type="presOf" srcId="{1C58466B-361F-40E5-9C78-7D3984D52FF7}" destId="{A96374DD-81F5-40FC-BFAB-4E5099096102}" srcOrd="0" destOrd="0" presId="urn:microsoft.com/office/officeart/2005/8/layout/lProcess3"/>
    <dgm:cxn modelId="{07FD1502-C866-41AB-BD31-32C17B666EBB}" srcId="{8BDB21C2-E711-4F9B-A0FA-EE8602D54160}" destId="{479DCFAB-8746-4A31-BBF3-6C6E94CDFDB8}" srcOrd="0" destOrd="0" parTransId="{BB9F3458-58AC-442E-8F91-8E287BE064A5}" sibTransId="{ED952AA7-1B60-40F6-8368-20050655EEFD}"/>
    <dgm:cxn modelId="{0E6B93BE-D382-4603-BAE0-A6DF587CBB09}" srcId="{1C58466B-361F-40E5-9C78-7D3984D52FF7}" destId="{8BDB21C2-E711-4F9B-A0FA-EE8602D54160}" srcOrd="0" destOrd="0" parTransId="{7ED07376-212C-414D-8917-DDC557B39791}" sibTransId="{D7751B48-5BAA-4CB0-B24F-2FB8F313EDF0}"/>
    <dgm:cxn modelId="{8901E25A-8C34-47DC-9802-3F27F737C34F}" type="presOf" srcId="{479DCFAB-8746-4A31-BBF3-6C6E94CDFDB8}" destId="{9D4FAD5D-FB02-4573-B4A7-2FDA12F26776}" srcOrd="0" destOrd="0" presId="urn:microsoft.com/office/officeart/2005/8/layout/lProcess3"/>
    <dgm:cxn modelId="{E3164107-378A-4909-83CF-FCEB23BF0815}" type="presOf" srcId="{8BDB21C2-E711-4F9B-A0FA-EE8602D54160}" destId="{B4A3F48C-8D53-4744-BCE2-A791662EDD31}" srcOrd="0" destOrd="0" presId="urn:microsoft.com/office/officeart/2005/8/layout/lProcess3"/>
    <dgm:cxn modelId="{92B896B8-D2AB-4D98-AAEB-312ADE45510F}" type="presParOf" srcId="{A96374DD-81F5-40FC-BFAB-4E5099096102}" destId="{C74485A2-B5BE-4D11-8E9B-FD4AE3D689DC}" srcOrd="0" destOrd="0" presId="urn:microsoft.com/office/officeart/2005/8/layout/lProcess3"/>
    <dgm:cxn modelId="{27BDE8E7-EB8E-4455-ABDA-49CFA53D7C4A}" type="presParOf" srcId="{C74485A2-B5BE-4D11-8E9B-FD4AE3D689DC}" destId="{B4A3F48C-8D53-4744-BCE2-A791662EDD31}" srcOrd="0" destOrd="0" presId="urn:microsoft.com/office/officeart/2005/8/layout/lProcess3"/>
    <dgm:cxn modelId="{0409081D-95C6-4118-89B0-9FB275FEE683}" type="presParOf" srcId="{C74485A2-B5BE-4D11-8E9B-FD4AE3D689DC}" destId="{DE32D08B-9AAE-486E-A01D-3727625958CC}" srcOrd="1" destOrd="0" presId="urn:microsoft.com/office/officeart/2005/8/layout/lProcess3"/>
    <dgm:cxn modelId="{450AA784-D983-4F46-B810-E6E1D5CB47E2}" type="presParOf" srcId="{C74485A2-B5BE-4D11-8E9B-FD4AE3D689DC}" destId="{9D4FAD5D-FB02-4573-B4A7-2FDA12F26776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A2645F66-A00F-4CBE-9BF3-8DB9DD4F4C01}" type="doc">
      <dgm:prSet loTypeId="urn:microsoft.com/office/officeart/2005/8/layout/vList2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pt-PT"/>
        </a:p>
      </dgm:t>
    </dgm:pt>
    <dgm:pt modelId="{59F574E7-7CDF-4668-A33E-04D7DBE35E30}">
      <dgm:prSet phldrT="[Texto]"/>
      <dgm:spPr/>
      <dgm:t>
        <a:bodyPr/>
        <a:lstStyle/>
        <a:p>
          <a:r>
            <a:rPr lang="pt-PT" b="1" dirty="0" smtClean="0">
              <a:latin typeface="Arial" pitchFamily="34" charset="0"/>
              <a:cs typeface="Arial" pitchFamily="34" charset="0"/>
            </a:rPr>
            <a:t>Soma dos custos com os mecanismos de governação</a:t>
          </a:r>
          <a:r>
            <a:rPr lang="pt-PT" dirty="0" smtClean="0">
              <a:latin typeface="Arial" pitchFamily="34" charset="0"/>
              <a:cs typeface="Arial" pitchFamily="34" charset="0"/>
            </a:rPr>
            <a:t>: </a:t>
          </a:r>
          <a:br>
            <a:rPr lang="pt-PT" dirty="0" smtClean="0">
              <a:latin typeface="Arial" pitchFamily="34" charset="0"/>
              <a:cs typeface="Arial" pitchFamily="34" charset="0"/>
            </a:rPr>
          </a:br>
          <a:r>
            <a:rPr lang="pt-PT" dirty="0" smtClean="0">
              <a:latin typeface="Arial" pitchFamily="34" charset="0"/>
              <a:cs typeface="Arial" pitchFamily="34" charset="0"/>
            </a:rPr>
            <a:t>i) Sistemas de incentivos</a:t>
          </a:r>
          <a:br>
            <a:rPr lang="pt-PT" dirty="0" smtClean="0">
              <a:latin typeface="Arial" pitchFamily="34" charset="0"/>
              <a:cs typeface="Arial" pitchFamily="34" charset="0"/>
            </a:rPr>
          </a:br>
          <a:r>
            <a:rPr lang="pt-PT" dirty="0" smtClean="0">
              <a:latin typeface="Arial" pitchFamily="34" charset="0"/>
              <a:cs typeface="Arial" pitchFamily="34" charset="0"/>
            </a:rPr>
            <a:t>ii) Sistemas de monitorização e avaliação de performance </a:t>
          </a:r>
        </a:p>
        <a:p>
          <a:r>
            <a:rPr lang="pt-PT" dirty="0" smtClean="0">
              <a:latin typeface="Arial" pitchFamily="34" charset="0"/>
              <a:cs typeface="Arial" pitchFamily="34" charset="0"/>
            </a:rPr>
            <a:t>iii) Estratégias de execução</a:t>
          </a:r>
        </a:p>
        <a:p>
          <a:r>
            <a:rPr lang="pt-PT" dirty="0" smtClean="0">
              <a:latin typeface="Arial" pitchFamily="34" charset="0"/>
              <a:cs typeface="Arial" pitchFamily="34" charset="0"/>
            </a:rPr>
            <a:t>iv) Perdas financeiras ocorridas pelo Principal quando os mecanismos de controlo não obtêm os resultados desejados</a:t>
          </a:r>
          <a:endParaRPr lang="pt-PT" dirty="0">
            <a:latin typeface="Arial" pitchFamily="34" charset="0"/>
            <a:cs typeface="Arial" pitchFamily="34" charset="0"/>
          </a:endParaRPr>
        </a:p>
      </dgm:t>
    </dgm:pt>
    <dgm:pt modelId="{067F5ACB-66CC-426B-9C8A-4D2DF3C6B3B1}" type="parTrans" cxnId="{E6A48B5F-2C86-4ED7-94D3-4CBD06396A88}">
      <dgm:prSet/>
      <dgm:spPr/>
      <dgm:t>
        <a:bodyPr/>
        <a:lstStyle/>
        <a:p>
          <a:endParaRPr lang="pt-PT"/>
        </a:p>
      </dgm:t>
    </dgm:pt>
    <dgm:pt modelId="{5178570F-6F4B-4B67-81DE-B9B585D7ABE1}" type="sibTrans" cxnId="{E6A48B5F-2C86-4ED7-94D3-4CBD06396A88}">
      <dgm:prSet/>
      <dgm:spPr/>
      <dgm:t>
        <a:bodyPr/>
        <a:lstStyle/>
        <a:p>
          <a:endParaRPr lang="pt-PT"/>
        </a:p>
      </dgm:t>
    </dgm:pt>
    <dgm:pt modelId="{EBA7B825-2D36-4E4E-A5C7-C89641F768F5}">
      <dgm:prSet phldrT="[Texto]" custT="1"/>
      <dgm:spPr/>
      <dgm:t>
        <a:bodyPr/>
        <a:lstStyle/>
        <a:p>
          <a:endParaRPr lang="pt-PT" sz="1200" dirty="0">
            <a:latin typeface="Arial" pitchFamily="34" charset="0"/>
            <a:cs typeface="Arial" pitchFamily="34" charset="0"/>
          </a:endParaRPr>
        </a:p>
      </dgm:t>
    </dgm:pt>
    <dgm:pt modelId="{5863A070-9065-4BA0-B1DA-AF4C87E06038}" type="parTrans" cxnId="{E4A6A494-3F56-4FBB-B9B2-F128F5439D35}">
      <dgm:prSet/>
      <dgm:spPr/>
      <dgm:t>
        <a:bodyPr/>
        <a:lstStyle/>
        <a:p>
          <a:endParaRPr lang="pt-PT"/>
        </a:p>
      </dgm:t>
    </dgm:pt>
    <dgm:pt modelId="{45089C46-C3F5-4B62-870C-A89E6F3A632A}" type="sibTrans" cxnId="{E4A6A494-3F56-4FBB-B9B2-F128F5439D35}">
      <dgm:prSet/>
      <dgm:spPr/>
      <dgm:t>
        <a:bodyPr/>
        <a:lstStyle/>
        <a:p>
          <a:endParaRPr lang="pt-PT"/>
        </a:p>
      </dgm:t>
    </dgm:pt>
    <dgm:pt modelId="{B7EAA8F3-01F0-4477-B167-B8F9AEFF4451}">
      <dgm:prSet phldrT="[Texto]"/>
      <dgm:spPr/>
      <dgm:t>
        <a:bodyPr/>
        <a:lstStyle/>
        <a:p>
          <a:r>
            <a:rPr lang="pt-PT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Estes custos </a:t>
          </a:r>
          <a:r>
            <a:rPr lang="pt-PT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podem aumentar </a:t>
          </a:r>
          <a:r>
            <a:rPr lang="pt-PT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quando uma Organização é </a:t>
          </a:r>
          <a:r>
            <a:rPr lang="pt-PT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muito diversificada </a:t>
          </a:r>
          <a:r>
            <a:rPr lang="pt-PT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– por exemplo: empresas com produtos muito diversificados – pois </a:t>
          </a:r>
          <a:r>
            <a:rPr lang="pt-PT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torna-se mais difícil </a:t>
          </a:r>
          <a:r>
            <a:rPr lang="pt-PT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para o Principal </a:t>
          </a:r>
          <a:r>
            <a:rPr lang="pt-PT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monitorizar o que acontece dentro da Organização</a:t>
          </a:r>
          <a:endParaRPr lang="pt-PT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2AFE8C5E-4CD5-473F-AB6A-EBC6AEF62AF2}" type="parTrans" cxnId="{67E7DBBB-B03E-4E4E-B178-B13740EF0CB9}">
      <dgm:prSet/>
      <dgm:spPr/>
      <dgm:t>
        <a:bodyPr/>
        <a:lstStyle/>
        <a:p>
          <a:endParaRPr lang="pt-PT"/>
        </a:p>
      </dgm:t>
    </dgm:pt>
    <dgm:pt modelId="{03B52D53-C7C2-44F1-B5E6-B4B8116D4151}" type="sibTrans" cxnId="{67E7DBBB-B03E-4E4E-B178-B13740EF0CB9}">
      <dgm:prSet/>
      <dgm:spPr/>
      <dgm:t>
        <a:bodyPr/>
        <a:lstStyle/>
        <a:p>
          <a:endParaRPr lang="pt-PT"/>
        </a:p>
      </dgm:t>
    </dgm:pt>
    <dgm:pt modelId="{803673A5-4784-4717-BE1E-9F5DB3557A43}">
      <dgm:prSet phldrT="[Texto]" custT="1"/>
      <dgm:spPr/>
      <dgm:t>
        <a:bodyPr/>
        <a:lstStyle/>
        <a:p>
          <a:endParaRPr lang="pt-PT" sz="1200" dirty="0">
            <a:latin typeface="Arial" pitchFamily="34" charset="0"/>
            <a:cs typeface="Arial" pitchFamily="34" charset="0"/>
          </a:endParaRPr>
        </a:p>
      </dgm:t>
    </dgm:pt>
    <dgm:pt modelId="{0BA54FE8-19FF-43B2-85B6-30ECE5E98971}" type="parTrans" cxnId="{151B5FEB-9965-40F1-BFA4-9600DFF9FAA3}">
      <dgm:prSet/>
      <dgm:spPr/>
      <dgm:t>
        <a:bodyPr/>
        <a:lstStyle/>
        <a:p>
          <a:endParaRPr lang="pt-PT"/>
        </a:p>
      </dgm:t>
    </dgm:pt>
    <dgm:pt modelId="{A702A346-C602-4567-898D-3C914F633758}" type="sibTrans" cxnId="{151B5FEB-9965-40F1-BFA4-9600DFF9FAA3}">
      <dgm:prSet/>
      <dgm:spPr/>
      <dgm:t>
        <a:bodyPr/>
        <a:lstStyle/>
        <a:p>
          <a:endParaRPr lang="pt-PT"/>
        </a:p>
      </dgm:t>
    </dgm:pt>
    <dgm:pt modelId="{299CF0E2-E560-4939-B942-4AFAD699EA16}">
      <dgm:prSet phldrT="[Texto]" custT="1"/>
      <dgm:spPr/>
      <dgm:t>
        <a:bodyPr/>
        <a:lstStyle/>
        <a:p>
          <a:endParaRPr lang="pt-PT" sz="1200" dirty="0">
            <a:latin typeface="Arial" pitchFamily="34" charset="0"/>
            <a:cs typeface="Arial" pitchFamily="34" charset="0"/>
          </a:endParaRPr>
        </a:p>
      </dgm:t>
    </dgm:pt>
    <dgm:pt modelId="{4AF63CC0-7576-4CB0-BF44-D0E43877EFA0}" type="parTrans" cxnId="{F017EA3B-B90D-4B22-BC96-DAC112FB2B2A}">
      <dgm:prSet/>
      <dgm:spPr/>
      <dgm:t>
        <a:bodyPr/>
        <a:lstStyle/>
        <a:p>
          <a:endParaRPr lang="pt-PT"/>
        </a:p>
      </dgm:t>
    </dgm:pt>
    <dgm:pt modelId="{A0DFB411-1088-4CCD-B89B-89E706780426}" type="sibTrans" cxnId="{F017EA3B-B90D-4B22-BC96-DAC112FB2B2A}">
      <dgm:prSet/>
      <dgm:spPr/>
      <dgm:t>
        <a:bodyPr/>
        <a:lstStyle/>
        <a:p>
          <a:endParaRPr lang="pt-PT"/>
        </a:p>
      </dgm:t>
    </dgm:pt>
    <dgm:pt modelId="{539820E4-F8C7-47F8-B296-80F93D831E77}" type="pres">
      <dgm:prSet presAssocID="{A2645F66-A00F-4CBE-9BF3-8DB9DD4F4C0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2DAD2211-ED17-4CD8-896E-AEC6B5541D5D}" type="pres">
      <dgm:prSet presAssocID="{59F574E7-7CDF-4668-A33E-04D7DBE35E30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D486F3DD-4863-4F54-BCAD-868035B882BB}" type="pres">
      <dgm:prSet presAssocID="{59F574E7-7CDF-4668-A33E-04D7DBE35E30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3300CA08-CFCD-46A1-9736-13A35B017996}" type="pres">
      <dgm:prSet presAssocID="{B7EAA8F3-01F0-4477-B167-B8F9AEFF4451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2B6D1862-DB77-49CF-AF9A-2888FAF125C3}" type="pres">
      <dgm:prSet presAssocID="{B7EAA8F3-01F0-4477-B167-B8F9AEFF4451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7C4C2EE5-2527-42F9-9B3F-9A8ABF564B91}" type="presOf" srcId="{803673A5-4784-4717-BE1E-9F5DB3557A43}" destId="{2B6D1862-DB77-49CF-AF9A-2888FAF125C3}" srcOrd="0" destOrd="1" presId="urn:microsoft.com/office/officeart/2005/8/layout/vList2"/>
    <dgm:cxn modelId="{F017EA3B-B90D-4B22-BC96-DAC112FB2B2A}" srcId="{B7EAA8F3-01F0-4477-B167-B8F9AEFF4451}" destId="{299CF0E2-E560-4939-B942-4AFAD699EA16}" srcOrd="0" destOrd="0" parTransId="{4AF63CC0-7576-4CB0-BF44-D0E43877EFA0}" sibTransId="{A0DFB411-1088-4CCD-B89B-89E706780426}"/>
    <dgm:cxn modelId="{E4A6A494-3F56-4FBB-B9B2-F128F5439D35}" srcId="{59F574E7-7CDF-4668-A33E-04D7DBE35E30}" destId="{EBA7B825-2D36-4E4E-A5C7-C89641F768F5}" srcOrd="0" destOrd="0" parTransId="{5863A070-9065-4BA0-B1DA-AF4C87E06038}" sibTransId="{45089C46-C3F5-4B62-870C-A89E6F3A632A}"/>
    <dgm:cxn modelId="{B68A1AEF-EF21-461E-AD69-BEF88FFE71CB}" type="presOf" srcId="{B7EAA8F3-01F0-4477-B167-B8F9AEFF4451}" destId="{3300CA08-CFCD-46A1-9736-13A35B017996}" srcOrd="0" destOrd="0" presId="urn:microsoft.com/office/officeart/2005/8/layout/vList2"/>
    <dgm:cxn modelId="{20D948DA-3069-409E-BEC4-095259332272}" type="presOf" srcId="{EBA7B825-2D36-4E4E-A5C7-C89641F768F5}" destId="{D486F3DD-4863-4F54-BCAD-868035B882BB}" srcOrd="0" destOrd="0" presId="urn:microsoft.com/office/officeart/2005/8/layout/vList2"/>
    <dgm:cxn modelId="{93D7C16F-B083-4246-8591-315D2D94ECC7}" type="presOf" srcId="{59F574E7-7CDF-4668-A33E-04D7DBE35E30}" destId="{2DAD2211-ED17-4CD8-896E-AEC6B5541D5D}" srcOrd="0" destOrd="0" presId="urn:microsoft.com/office/officeart/2005/8/layout/vList2"/>
    <dgm:cxn modelId="{BDEBF4D8-6F2D-40C3-B720-B1A3D9A5FC92}" type="presOf" srcId="{299CF0E2-E560-4939-B942-4AFAD699EA16}" destId="{2B6D1862-DB77-49CF-AF9A-2888FAF125C3}" srcOrd="0" destOrd="0" presId="urn:microsoft.com/office/officeart/2005/8/layout/vList2"/>
    <dgm:cxn modelId="{E6A48B5F-2C86-4ED7-94D3-4CBD06396A88}" srcId="{A2645F66-A00F-4CBE-9BF3-8DB9DD4F4C01}" destId="{59F574E7-7CDF-4668-A33E-04D7DBE35E30}" srcOrd="0" destOrd="0" parTransId="{067F5ACB-66CC-426B-9C8A-4D2DF3C6B3B1}" sibTransId="{5178570F-6F4B-4B67-81DE-B9B585D7ABE1}"/>
    <dgm:cxn modelId="{151B5FEB-9965-40F1-BFA4-9600DFF9FAA3}" srcId="{B7EAA8F3-01F0-4477-B167-B8F9AEFF4451}" destId="{803673A5-4784-4717-BE1E-9F5DB3557A43}" srcOrd="1" destOrd="0" parTransId="{0BA54FE8-19FF-43B2-85B6-30ECE5E98971}" sibTransId="{A702A346-C602-4567-898D-3C914F633758}"/>
    <dgm:cxn modelId="{67E7DBBB-B03E-4E4E-B178-B13740EF0CB9}" srcId="{A2645F66-A00F-4CBE-9BF3-8DB9DD4F4C01}" destId="{B7EAA8F3-01F0-4477-B167-B8F9AEFF4451}" srcOrd="1" destOrd="0" parTransId="{2AFE8C5E-4CD5-473F-AB6A-EBC6AEF62AF2}" sibTransId="{03B52D53-C7C2-44F1-B5E6-B4B8116D4151}"/>
    <dgm:cxn modelId="{86581355-C9A6-4BAD-B445-78600C7C11CC}" type="presOf" srcId="{A2645F66-A00F-4CBE-9BF3-8DB9DD4F4C01}" destId="{539820E4-F8C7-47F8-B296-80F93D831E77}" srcOrd="0" destOrd="0" presId="urn:microsoft.com/office/officeart/2005/8/layout/vList2"/>
    <dgm:cxn modelId="{1149D600-2B85-44C2-B0D8-2B9789A398A1}" type="presParOf" srcId="{539820E4-F8C7-47F8-B296-80F93D831E77}" destId="{2DAD2211-ED17-4CD8-896E-AEC6B5541D5D}" srcOrd="0" destOrd="0" presId="urn:microsoft.com/office/officeart/2005/8/layout/vList2"/>
    <dgm:cxn modelId="{072FCE14-A9DE-4A33-AF97-FC105E4FF9EA}" type="presParOf" srcId="{539820E4-F8C7-47F8-B296-80F93D831E77}" destId="{D486F3DD-4863-4F54-BCAD-868035B882BB}" srcOrd="1" destOrd="0" presId="urn:microsoft.com/office/officeart/2005/8/layout/vList2"/>
    <dgm:cxn modelId="{BCA3AEDA-5575-4508-9E36-B2D27C8F9B12}" type="presParOf" srcId="{539820E4-F8C7-47F8-B296-80F93D831E77}" destId="{3300CA08-CFCD-46A1-9736-13A35B017996}" srcOrd="2" destOrd="0" presId="urn:microsoft.com/office/officeart/2005/8/layout/vList2"/>
    <dgm:cxn modelId="{F90FAD7B-A3E6-4F46-8EDF-03C95950A723}" type="presParOf" srcId="{539820E4-F8C7-47F8-B296-80F93D831E77}" destId="{2B6D1862-DB77-49CF-AF9A-2888FAF125C3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C8CFD9E5-C6D6-4D42-A4A0-4E45B3120073}" type="doc">
      <dgm:prSet loTypeId="urn:microsoft.com/office/officeart/2005/8/layout/vList6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pt-PT"/>
        </a:p>
      </dgm:t>
    </dgm:pt>
    <dgm:pt modelId="{77EB4029-D2B9-42DE-910C-806C87F1E830}">
      <dgm:prSet phldrT="[Texto]" custT="1"/>
      <dgm:spPr/>
      <dgm:t>
        <a:bodyPr/>
        <a:lstStyle/>
        <a:p>
          <a:r>
            <a:rPr lang="pt-PT" sz="2000" dirty="0" smtClean="0">
              <a:latin typeface="Arial" pitchFamily="34" charset="0"/>
              <a:cs typeface="Arial" pitchFamily="34" charset="0"/>
            </a:rPr>
            <a:t>Oportunismo como comportamento - acto de interesse específico</a:t>
          </a:r>
          <a:endParaRPr lang="pt-PT" sz="2000" dirty="0">
            <a:latin typeface="Arial" pitchFamily="34" charset="0"/>
            <a:cs typeface="Arial" pitchFamily="34" charset="0"/>
          </a:endParaRPr>
        </a:p>
      </dgm:t>
    </dgm:pt>
    <dgm:pt modelId="{8B219221-D153-417C-AC2C-33A6E196D960}" type="parTrans" cxnId="{5FC42DC6-060F-4646-B451-5F82724E4865}">
      <dgm:prSet/>
      <dgm:spPr/>
      <dgm:t>
        <a:bodyPr/>
        <a:lstStyle/>
        <a:p>
          <a:endParaRPr lang="pt-PT"/>
        </a:p>
      </dgm:t>
    </dgm:pt>
    <dgm:pt modelId="{4EACCC6E-AC6D-439C-A7A5-F83B773AE548}" type="sibTrans" cxnId="{5FC42DC6-060F-4646-B451-5F82724E4865}">
      <dgm:prSet/>
      <dgm:spPr/>
      <dgm:t>
        <a:bodyPr/>
        <a:lstStyle/>
        <a:p>
          <a:endParaRPr lang="pt-PT"/>
        </a:p>
      </dgm:t>
    </dgm:pt>
    <dgm:pt modelId="{9B281AAB-9406-47A2-8AB1-C80806106BCD}">
      <dgm:prSet phldrT="[Texto]" custT="1"/>
      <dgm:spPr/>
      <dgm:t>
        <a:bodyPr/>
        <a:lstStyle/>
        <a:p>
          <a:r>
            <a:rPr lang="pt-PT" sz="1600" b="1" dirty="0" smtClean="0">
              <a:latin typeface="Arial" pitchFamily="34" charset="0"/>
              <a:cs typeface="Arial" pitchFamily="34" charset="0"/>
            </a:rPr>
            <a:t>Obtenção de benefícios não pecuniários</a:t>
          </a:r>
          <a:r>
            <a:rPr lang="pt-PT" sz="1600" dirty="0" smtClean="0">
              <a:latin typeface="Arial" pitchFamily="34" charset="0"/>
              <a:cs typeface="Arial" pitchFamily="34" charset="0"/>
            </a:rPr>
            <a:t> por parte dos gestores, como os resultantes da aquisição de novas empresas, ou da frota automóvel colocada ao seu dispor</a:t>
          </a:r>
          <a:endParaRPr lang="pt-PT" sz="1600" dirty="0">
            <a:latin typeface="Arial" pitchFamily="34" charset="0"/>
            <a:cs typeface="Arial" pitchFamily="34" charset="0"/>
          </a:endParaRPr>
        </a:p>
      </dgm:t>
    </dgm:pt>
    <dgm:pt modelId="{6196CBE7-91CA-43EF-811B-C1EA8388EAF4}" type="parTrans" cxnId="{2B1D0C2F-27A8-4516-B22F-DEF6A8F8A483}">
      <dgm:prSet/>
      <dgm:spPr/>
      <dgm:t>
        <a:bodyPr/>
        <a:lstStyle/>
        <a:p>
          <a:endParaRPr lang="pt-PT"/>
        </a:p>
      </dgm:t>
    </dgm:pt>
    <dgm:pt modelId="{74A5DC36-73F4-4BDB-B107-28E2D64BD093}" type="sibTrans" cxnId="{2B1D0C2F-27A8-4516-B22F-DEF6A8F8A483}">
      <dgm:prSet/>
      <dgm:spPr/>
      <dgm:t>
        <a:bodyPr/>
        <a:lstStyle/>
        <a:p>
          <a:endParaRPr lang="pt-PT"/>
        </a:p>
      </dgm:t>
    </dgm:pt>
    <dgm:pt modelId="{A396090C-78CC-4759-B1CF-E5967994EE90}">
      <dgm:prSet phldrT="[Texto]" custT="1"/>
      <dgm:spPr/>
      <dgm:t>
        <a:bodyPr/>
        <a:lstStyle/>
        <a:p>
          <a:r>
            <a:rPr lang="pt-PT" sz="2000" dirty="0" smtClean="0">
              <a:latin typeface="Arial" pitchFamily="34" charset="0"/>
              <a:cs typeface="Arial" pitchFamily="34" charset="0"/>
            </a:rPr>
            <a:t>Oportunismo como atitude – tendências ou inclinações</a:t>
          </a:r>
          <a:endParaRPr lang="pt-PT" sz="2000" dirty="0">
            <a:latin typeface="Arial" pitchFamily="34" charset="0"/>
            <a:cs typeface="Arial" pitchFamily="34" charset="0"/>
          </a:endParaRPr>
        </a:p>
      </dgm:t>
    </dgm:pt>
    <dgm:pt modelId="{74FEAEF2-F34A-48A5-B4FF-7BD94FA6C504}" type="parTrans" cxnId="{1DA22E10-9521-4AA2-AA93-0955DB23DA35}">
      <dgm:prSet/>
      <dgm:spPr/>
      <dgm:t>
        <a:bodyPr/>
        <a:lstStyle/>
        <a:p>
          <a:endParaRPr lang="pt-PT"/>
        </a:p>
      </dgm:t>
    </dgm:pt>
    <dgm:pt modelId="{9E99DBCD-B279-4931-99B2-25C663EBEDD3}" type="sibTrans" cxnId="{1DA22E10-9521-4AA2-AA93-0955DB23DA35}">
      <dgm:prSet/>
      <dgm:spPr/>
      <dgm:t>
        <a:bodyPr/>
        <a:lstStyle/>
        <a:p>
          <a:endParaRPr lang="pt-PT"/>
        </a:p>
      </dgm:t>
    </dgm:pt>
    <dgm:pt modelId="{A389B807-303A-4ECC-B784-E6886FB30DBA}">
      <dgm:prSet phldrT="[Texto]" custT="1"/>
      <dgm:spPr/>
      <dgm:t>
        <a:bodyPr/>
        <a:lstStyle/>
        <a:p>
          <a:r>
            <a:rPr lang="pt-PT" sz="1050" dirty="0" smtClean="0">
              <a:latin typeface="Arial" pitchFamily="34" charset="0"/>
              <a:cs typeface="Arial" pitchFamily="34" charset="0"/>
            </a:rPr>
            <a:t>.  </a:t>
          </a:r>
          <a:r>
            <a:rPr lang="pt-PT" sz="1600" b="1" dirty="0" smtClean="0">
              <a:latin typeface="Arial" pitchFamily="34" charset="0"/>
              <a:cs typeface="Arial" pitchFamily="34" charset="0"/>
            </a:rPr>
            <a:t>Diferentes atitudes face ao risco </a:t>
          </a:r>
          <a:r>
            <a:rPr lang="pt-PT" sz="1600" dirty="0" smtClean="0">
              <a:latin typeface="Arial" pitchFamily="34" charset="0"/>
              <a:cs typeface="Arial" pitchFamily="34" charset="0"/>
            </a:rPr>
            <a:t>– os gestores são normalmente mais avessos ao risco do que os </a:t>
          </a:r>
          <a:r>
            <a:rPr lang="pt-PT" sz="1600" dirty="0" err="1" smtClean="0">
              <a:latin typeface="Arial" pitchFamily="34" charset="0"/>
              <a:cs typeface="Arial" pitchFamily="34" charset="0"/>
            </a:rPr>
            <a:t>acionistas</a:t>
          </a:r>
          <a:endParaRPr lang="pt-PT" sz="1600" dirty="0">
            <a:latin typeface="Arial" pitchFamily="34" charset="0"/>
            <a:cs typeface="Arial" pitchFamily="34" charset="0"/>
          </a:endParaRPr>
        </a:p>
      </dgm:t>
    </dgm:pt>
    <dgm:pt modelId="{0F008E95-76CC-47ED-BD8C-1C366B12B669}" type="parTrans" cxnId="{9D72F8D5-5AC8-4B8A-84A6-5746B2366B22}">
      <dgm:prSet/>
      <dgm:spPr/>
      <dgm:t>
        <a:bodyPr/>
        <a:lstStyle/>
        <a:p>
          <a:endParaRPr lang="pt-PT"/>
        </a:p>
      </dgm:t>
    </dgm:pt>
    <dgm:pt modelId="{F5B1AF13-21D4-4A8F-A940-E6AB8687A0DA}" type="sibTrans" cxnId="{9D72F8D5-5AC8-4B8A-84A6-5746B2366B22}">
      <dgm:prSet/>
      <dgm:spPr/>
      <dgm:t>
        <a:bodyPr/>
        <a:lstStyle/>
        <a:p>
          <a:endParaRPr lang="pt-PT"/>
        </a:p>
      </dgm:t>
    </dgm:pt>
    <dgm:pt modelId="{BE7BEC30-EDB0-4112-AC8C-B9DF9D520023}">
      <dgm:prSet phldrT="[Texto]" custT="1"/>
      <dgm:spPr/>
      <dgm:t>
        <a:bodyPr/>
        <a:lstStyle/>
        <a:p>
          <a:r>
            <a:rPr lang="pt-PT" sz="2000" dirty="0" smtClean="0">
              <a:latin typeface="Arial" pitchFamily="34" charset="0"/>
              <a:cs typeface="Arial" pitchFamily="34" charset="0"/>
            </a:rPr>
            <a:t>Oportunismo como atitude – tendências ou inclinações</a:t>
          </a:r>
          <a:endParaRPr lang="pt-PT" sz="2000" dirty="0">
            <a:latin typeface="Arial" pitchFamily="34" charset="0"/>
            <a:cs typeface="Arial" pitchFamily="34" charset="0"/>
          </a:endParaRPr>
        </a:p>
      </dgm:t>
    </dgm:pt>
    <dgm:pt modelId="{BBD83B53-815F-4BCE-84EE-0321FEEC71C1}" type="parTrans" cxnId="{9F648B99-D30C-44A5-BB16-134D4A605628}">
      <dgm:prSet/>
      <dgm:spPr/>
      <dgm:t>
        <a:bodyPr/>
        <a:lstStyle/>
        <a:p>
          <a:endParaRPr lang="pt-PT"/>
        </a:p>
      </dgm:t>
    </dgm:pt>
    <dgm:pt modelId="{029E5D7B-0C33-4F2B-B2EE-579C56CBD8EF}" type="sibTrans" cxnId="{9F648B99-D30C-44A5-BB16-134D4A605628}">
      <dgm:prSet/>
      <dgm:spPr/>
      <dgm:t>
        <a:bodyPr/>
        <a:lstStyle/>
        <a:p>
          <a:endParaRPr lang="pt-PT"/>
        </a:p>
      </dgm:t>
    </dgm:pt>
    <dgm:pt modelId="{9600039A-4072-4607-8258-49A8CDC3E662}">
      <dgm:prSet custT="1"/>
      <dgm:spPr/>
      <dgm:t>
        <a:bodyPr/>
        <a:lstStyle/>
        <a:p>
          <a:r>
            <a:rPr lang="pt-PT" sz="1600" b="1" dirty="0" smtClean="0">
              <a:latin typeface="Arial" pitchFamily="34" charset="0"/>
              <a:cs typeface="Arial" pitchFamily="34" charset="0"/>
            </a:rPr>
            <a:t>O facto dos gestores privilegiarem estratégias de curto prazo</a:t>
          </a:r>
          <a:r>
            <a:rPr lang="pt-PT" sz="1600" dirty="0" smtClean="0">
              <a:latin typeface="Arial" pitchFamily="34" charset="0"/>
              <a:cs typeface="Arial" pitchFamily="34" charset="0"/>
            </a:rPr>
            <a:t>, demonstrando sucesso, em detrimento de ações de longo prazo, mais favoráveis à Organização – </a:t>
          </a:r>
          <a:r>
            <a:rPr lang="pt-PT" sz="1600" b="1" dirty="0" smtClean="0">
              <a:latin typeface="Arial" pitchFamily="34" charset="0"/>
              <a:cs typeface="Arial" pitchFamily="34" charset="0"/>
            </a:rPr>
            <a:t>Diversificação do </a:t>
          </a:r>
          <a:r>
            <a:rPr lang="pt-PT" sz="1600" b="1" dirty="0" err="1" smtClean="0">
              <a:latin typeface="Arial" pitchFamily="34" charset="0"/>
              <a:cs typeface="Arial" pitchFamily="34" charset="0"/>
            </a:rPr>
            <a:t>Porduto</a:t>
          </a:r>
          <a:endParaRPr lang="pt-PT" sz="1600" b="1" dirty="0">
            <a:latin typeface="Arial" pitchFamily="34" charset="0"/>
            <a:cs typeface="Arial" pitchFamily="34" charset="0"/>
          </a:endParaRPr>
        </a:p>
      </dgm:t>
    </dgm:pt>
    <dgm:pt modelId="{A5916125-DA19-42F9-BB13-156D49B41E8C}" type="parTrans" cxnId="{59217F0F-A7F7-466F-AD6B-B03E89D0A4CF}">
      <dgm:prSet/>
      <dgm:spPr/>
      <dgm:t>
        <a:bodyPr/>
        <a:lstStyle/>
        <a:p>
          <a:endParaRPr lang="pt-PT"/>
        </a:p>
      </dgm:t>
    </dgm:pt>
    <dgm:pt modelId="{B4E711DB-3F32-473C-B6A6-7F84BE5F5800}" type="sibTrans" cxnId="{59217F0F-A7F7-466F-AD6B-B03E89D0A4CF}">
      <dgm:prSet/>
      <dgm:spPr/>
      <dgm:t>
        <a:bodyPr/>
        <a:lstStyle/>
        <a:p>
          <a:endParaRPr lang="pt-PT"/>
        </a:p>
      </dgm:t>
    </dgm:pt>
    <dgm:pt modelId="{1C12A0A9-DFA9-4C6F-9A8F-40DB75E73FDF}" type="pres">
      <dgm:prSet presAssocID="{C8CFD9E5-C6D6-4D42-A4A0-4E45B3120073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pt-PT"/>
        </a:p>
      </dgm:t>
    </dgm:pt>
    <dgm:pt modelId="{1AC25D9B-EF38-413C-AC1D-4670C017AF25}" type="pres">
      <dgm:prSet presAssocID="{77EB4029-D2B9-42DE-910C-806C87F1E830}" presName="linNode" presStyleCnt="0"/>
      <dgm:spPr/>
    </dgm:pt>
    <dgm:pt modelId="{80BA3A34-D69F-430A-BCAC-CD7EDAF54CF4}" type="pres">
      <dgm:prSet presAssocID="{77EB4029-D2B9-42DE-910C-806C87F1E830}" presName="parent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296BC673-85E1-44F0-96BC-0C0E634E9C04}" type="pres">
      <dgm:prSet presAssocID="{77EB4029-D2B9-42DE-910C-806C87F1E830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F0F0781A-6020-480D-A4AC-14D474BB835C}" type="pres">
      <dgm:prSet presAssocID="{4EACCC6E-AC6D-439C-A7A5-F83B773AE548}" presName="spacing" presStyleCnt="0"/>
      <dgm:spPr/>
    </dgm:pt>
    <dgm:pt modelId="{79E452DA-3672-40F5-B009-3BDCF21FC1FA}" type="pres">
      <dgm:prSet presAssocID="{A396090C-78CC-4759-B1CF-E5967994EE90}" presName="linNode" presStyleCnt="0"/>
      <dgm:spPr/>
    </dgm:pt>
    <dgm:pt modelId="{016BB40C-C8AD-415C-B8D9-A6CCC90F2A23}" type="pres">
      <dgm:prSet presAssocID="{A396090C-78CC-4759-B1CF-E5967994EE90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F6420A49-AC4B-468D-93A1-A27565587DAD}" type="pres">
      <dgm:prSet presAssocID="{A396090C-78CC-4759-B1CF-E5967994EE90}" presName="childShp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E0BB001A-CD95-42A5-B696-AA6914871AA0}" type="pres">
      <dgm:prSet presAssocID="{9E99DBCD-B279-4931-99B2-25C663EBEDD3}" presName="spacing" presStyleCnt="0"/>
      <dgm:spPr/>
    </dgm:pt>
    <dgm:pt modelId="{A4D435E7-9AA2-4F2D-B287-CC5AECDC4C1D}" type="pres">
      <dgm:prSet presAssocID="{BE7BEC30-EDB0-4112-AC8C-B9DF9D520023}" presName="linNode" presStyleCnt="0"/>
      <dgm:spPr/>
    </dgm:pt>
    <dgm:pt modelId="{DA7D5B61-26A8-4CF3-9882-3C694AE64A11}" type="pres">
      <dgm:prSet presAssocID="{BE7BEC30-EDB0-4112-AC8C-B9DF9D520023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7A02D57C-FCFB-4111-8EEE-EB2FA5239EB0}" type="pres">
      <dgm:prSet presAssocID="{BE7BEC30-EDB0-4112-AC8C-B9DF9D520023}" presName="childShp" presStyleLbl="bgAccFollowNode1" presStyleIdx="2" presStyleCnt="3" custScaleX="103582" custScaleY="132727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5FC42DC6-060F-4646-B451-5F82724E4865}" srcId="{C8CFD9E5-C6D6-4D42-A4A0-4E45B3120073}" destId="{77EB4029-D2B9-42DE-910C-806C87F1E830}" srcOrd="0" destOrd="0" parTransId="{8B219221-D153-417C-AC2C-33A6E196D960}" sibTransId="{4EACCC6E-AC6D-439C-A7A5-F83B773AE548}"/>
    <dgm:cxn modelId="{F0B2A320-F9C9-4244-91DE-793546A248B7}" type="presOf" srcId="{A396090C-78CC-4759-B1CF-E5967994EE90}" destId="{016BB40C-C8AD-415C-B8D9-A6CCC90F2A23}" srcOrd="0" destOrd="0" presId="urn:microsoft.com/office/officeart/2005/8/layout/vList6"/>
    <dgm:cxn modelId="{2B1D0C2F-27A8-4516-B22F-DEF6A8F8A483}" srcId="{77EB4029-D2B9-42DE-910C-806C87F1E830}" destId="{9B281AAB-9406-47A2-8AB1-C80806106BCD}" srcOrd="0" destOrd="0" parTransId="{6196CBE7-91CA-43EF-811B-C1EA8388EAF4}" sibTransId="{74A5DC36-73F4-4BDB-B107-28E2D64BD093}"/>
    <dgm:cxn modelId="{DA212A4E-1789-4651-80F9-0A21417EE7FA}" type="presOf" srcId="{9600039A-4072-4607-8258-49A8CDC3E662}" destId="{7A02D57C-FCFB-4111-8EEE-EB2FA5239EB0}" srcOrd="0" destOrd="0" presId="urn:microsoft.com/office/officeart/2005/8/layout/vList6"/>
    <dgm:cxn modelId="{0F6C7447-EFE0-4B56-AA66-00B691D4C1F9}" type="presOf" srcId="{77EB4029-D2B9-42DE-910C-806C87F1E830}" destId="{80BA3A34-D69F-430A-BCAC-CD7EDAF54CF4}" srcOrd="0" destOrd="0" presId="urn:microsoft.com/office/officeart/2005/8/layout/vList6"/>
    <dgm:cxn modelId="{868FE804-8AAF-46F4-B802-727E2D240CB2}" type="presOf" srcId="{C8CFD9E5-C6D6-4D42-A4A0-4E45B3120073}" destId="{1C12A0A9-DFA9-4C6F-9A8F-40DB75E73FDF}" srcOrd="0" destOrd="0" presId="urn:microsoft.com/office/officeart/2005/8/layout/vList6"/>
    <dgm:cxn modelId="{9D72F8D5-5AC8-4B8A-84A6-5746B2366B22}" srcId="{A396090C-78CC-4759-B1CF-E5967994EE90}" destId="{A389B807-303A-4ECC-B784-E6886FB30DBA}" srcOrd="0" destOrd="0" parTransId="{0F008E95-76CC-47ED-BD8C-1C366B12B669}" sibTransId="{F5B1AF13-21D4-4A8F-A940-E6AB8687A0DA}"/>
    <dgm:cxn modelId="{9F648B99-D30C-44A5-BB16-134D4A605628}" srcId="{C8CFD9E5-C6D6-4D42-A4A0-4E45B3120073}" destId="{BE7BEC30-EDB0-4112-AC8C-B9DF9D520023}" srcOrd="2" destOrd="0" parTransId="{BBD83B53-815F-4BCE-84EE-0321FEEC71C1}" sibTransId="{029E5D7B-0C33-4F2B-B2EE-579C56CBD8EF}"/>
    <dgm:cxn modelId="{3E984947-31C5-405E-860E-BF90FAA790C8}" type="presOf" srcId="{9B281AAB-9406-47A2-8AB1-C80806106BCD}" destId="{296BC673-85E1-44F0-96BC-0C0E634E9C04}" srcOrd="0" destOrd="0" presId="urn:microsoft.com/office/officeart/2005/8/layout/vList6"/>
    <dgm:cxn modelId="{1DA22E10-9521-4AA2-AA93-0955DB23DA35}" srcId="{C8CFD9E5-C6D6-4D42-A4A0-4E45B3120073}" destId="{A396090C-78CC-4759-B1CF-E5967994EE90}" srcOrd="1" destOrd="0" parTransId="{74FEAEF2-F34A-48A5-B4FF-7BD94FA6C504}" sibTransId="{9E99DBCD-B279-4931-99B2-25C663EBEDD3}"/>
    <dgm:cxn modelId="{E382B413-DADA-498C-843E-A3123A4ED5D0}" type="presOf" srcId="{BE7BEC30-EDB0-4112-AC8C-B9DF9D520023}" destId="{DA7D5B61-26A8-4CF3-9882-3C694AE64A11}" srcOrd="0" destOrd="0" presId="urn:microsoft.com/office/officeart/2005/8/layout/vList6"/>
    <dgm:cxn modelId="{59217F0F-A7F7-466F-AD6B-B03E89D0A4CF}" srcId="{BE7BEC30-EDB0-4112-AC8C-B9DF9D520023}" destId="{9600039A-4072-4607-8258-49A8CDC3E662}" srcOrd="0" destOrd="0" parTransId="{A5916125-DA19-42F9-BB13-156D49B41E8C}" sibTransId="{B4E711DB-3F32-473C-B6A6-7F84BE5F5800}"/>
    <dgm:cxn modelId="{07271821-FBA0-42D6-92CF-8B51FD68B6C7}" type="presOf" srcId="{A389B807-303A-4ECC-B784-E6886FB30DBA}" destId="{F6420A49-AC4B-468D-93A1-A27565587DAD}" srcOrd="0" destOrd="0" presId="urn:microsoft.com/office/officeart/2005/8/layout/vList6"/>
    <dgm:cxn modelId="{37A2FA6D-BAE5-4263-A946-C7C65C10D45D}" type="presParOf" srcId="{1C12A0A9-DFA9-4C6F-9A8F-40DB75E73FDF}" destId="{1AC25D9B-EF38-413C-AC1D-4670C017AF25}" srcOrd="0" destOrd="0" presId="urn:microsoft.com/office/officeart/2005/8/layout/vList6"/>
    <dgm:cxn modelId="{079A89B7-A6F0-4262-8571-0AF15C0F204E}" type="presParOf" srcId="{1AC25D9B-EF38-413C-AC1D-4670C017AF25}" destId="{80BA3A34-D69F-430A-BCAC-CD7EDAF54CF4}" srcOrd="0" destOrd="0" presId="urn:microsoft.com/office/officeart/2005/8/layout/vList6"/>
    <dgm:cxn modelId="{530CC3CA-1D97-4734-A764-DB2B0E203093}" type="presParOf" srcId="{1AC25D9B-EF38-413C-AC1D-4670C017AF25}" destId="{296BC673-85E1-44F0-96BC-0C0E634E9C04}" srcOrd="1" destOrd="0" presId="urn:microsoft.com/office/officeart/2005/8/layout/vList6"/>
    <dgm:cxn modelId="{D83D8224-DE5A-462E-822E-6E6348AE139D}" type="presParOf" srcId="{1C12A0A9-DFA9-4C6F-9A8F-40DB75E73FDF}" destId="{F0F0781A-6020-480D-A4AC-14D474BB835C}" srcOrd="1" destOrd="0" presId="urn:microsoft.com/office/officeart/2005/8/layout/vList6"/>
    <dgm:cxn modelId="{383E8512-1F31-484A-8057-A8014BC211BA}" type="presParOf" srcId="{1C12A0A9-DFA9-4C6F-9A8F-40DB75E73FDF}" destId="{79E452DA-3672-40F5-B009-3BDCF21FC1FA}" srcOrd="2" destOrd="0" presId="urn:microsoft.com/office/officeart/2005/8/layout/vList6"/>
    <dgm:cxn modelId="{A0D36213-1883-4FF8-B51F-D03B0A0F4246}" type="presParOf" srcId="{79E452DA-3672-40F5-B009-3BDCF21FC1FA}" destId="{016BB40C-C8AD-415C-B8D9-A6CCC90F2A23}" srcOrd="0" destOrd="0" presId="urn:microsoft.com/office/officeart/2005/8/layout/vList6"/>
    <dgm:cxn modelId="{D068D3D5-931B-49A0-9ECD-839148DADA92}" type="presParOf" srcId="{79E452DA-3672-40F5-B009-3BDCF21FC1FA}" destId="{F6420A49-AC4B-468D-93A1-A27565587DAD}" srcOrd="1" destOrd="0" presId="urn:microsoft.com/office/officeart/2005/8/layout/vList6"/>
    <dgm:cxn modelId="{A0D60806-C274-4826-BC6F-DFECF7A34B32}" type="presParOf" srcId="{1C12A0A9-DFA9-4C6F-9A8F-40DB75E73FDF}" destId="{E0BB001A-CD95-42A5-B696-AA6914871AA0}" srcOrd="3" destOrd="0" presId="urn:microsoft.com/office/officeart/2005/8/layout/vList6"/>
    <dgm:cxn modelId="{C47E83E0-B876-4A83-990D-381B69263CC3}" type="presParOf" srcId="{1C12A0A9-DFA9-4C6F-9A8F-40DB75E73FDF}" destId="{A4D435E7-9AA2-4F2D-B287-CC5AECDC4C1D}" srcOrd="4" destOrd="0" presId="urn:microsoft.com/office/officeart/2005/8/layout/vList6"/>
    <dgm:cxn modelId="{B62EA1FA-5D63-4C5A-90F4-8D8D9B7F41FC}" type="presParOf" srcId="{A4D435E7-9AA2-4F2D-B287-CC5AECDC4C1D}" destId="{DA7D5B61-26A8-4CF3-9882-3C694AE64A11}" srcOrd="0" destOrd="0" presId="urn:microsoft.com/office/officeart/2005/8/layout/vList6"/>
    <dgm:cxn modelId="{B8575658-3C22-4735-9B96-B5930468B2B6}" type="presParOf" srcId="{A4D435E7-9AA2-4F2D-B287-CC5AECDC4C1D}" destId="{7A02D57C-FCFB-4111-8EEE-EB2FA5239EB0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46E6D491-D785-4955-9111-109018153CB8}" type="doc">
      <dgm:prSet loTypeId="urn:microsoft.com/office/officeart/2005/8/layout/vProcess5" loCatId="process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pt-PT"/>
        </a:p>
      </dgm:t>
    </dgm:pt>
    <dgm:pt modelId="{3D21AA4A-9DBC-4314-885C-1BAF5E61E4CC}">
      <dgm:prSet/>
      <dgm:spPr/>
      <dgm:t>
        <a:bodyPr/>
        <a:lstStyle/>
        <a:p>
          <a:r>
            <a:rPr lang="pt-PT" dirty="0" smtClean="0">
              <a:latin typeface="Arial" pitchFamily="34" charset="0"/>
              <a:cs typeface="Arial" pitchFamily="34" charset="0"/>
            </a:rPr>
            <a:t>A diferença entre os interesses do Principal e do Agente </a:t>
          </a:r>
          <a:endParaRPr lang="pt-PT" dirty="0">
            <a:latin typeface="Arial" pitchFamily="34" charset="0"/>
            <a:cs typeface="Arial" pitchFamily="34" charset="0"/>
          </a:endParaRPr>
        </a:p>
      </dgm:t>
    </dgm:pt>
    <dgm:pt modelId="{1C7E0950-A85B-4C27-B2A1-C41D60C4DA19}" type="parTrans" cxnId="{08BE1D37-43B3-4FCB-B7A2-7E49274FBD27}">
      <dgm:prSet/>
      <dgm:spPr/>
      <dgm:t>
        <a:bodyPr/>
        <a:lstStyle/>
        <a:p>
          <a:endParaRPr lang="pt-PT"/>
        </a:p>
      </dgm:t>
    </dgm:pt>
    <dgm:pt modelId="{6CB3D3ED-BD58-414C-84D1-A3ACDF034ECB}" type="sibTrans" cxnId="{08BE1D37-43B3-4FCB-B7A2-7E49274FBD27}">
      <dgm:prSet/>
      <dgm:spPr/>
      <dgm:t>
        <a:bodyPr/>
        <a:lstStyle/>
        <a:p>
          <a:endParaRPr lang="pt-PT"/>
        </a:p>
      </dgm:t>
    </dgm:pt>
    <dgm:pt modelId="{0A955E49-BDCC-4CE8-ADD0-405B6F2FC147}">
      <dgm:prSet/>
      <dgm:spPr/>
      <dgm:t>
        <a:bodyPr/>
        <a:lstStyle/>
        <a:p>
          <a:r>
            <a:rPr lang="pt-PT" dirty="0" smtClean="0">
              <a:latin typeface="Arial" pitchFamily="34" charset="0"/>
              <a:cs typeface="Arial" pitchFamily="34" charset="0"/>
            </a:rPr>
            <a:t>Comportamentos oportunistas por parte dos gestores de topo</a:t>
          </a:r>
          <a:endParaRPr lang="pt-PT" dirty="0">
            <a:latin typeface="Arial" pitchFamily="34" charset="0"/>
            <a:cs typeface="Arial" pitchFamily="34" charset="0"/>
          </a:endParaRPr>
        </a:p>
      </dgm:t>
    </dgm:pt>
    <dgm:pt modelId="{970D7D8A-44D5-4F2E-8595-0F294FE31449}" type="parTrans" cxnId="{4CC4FF96-2BD0-47F6-B1E2-6F2A53E53177}">
      <dgm:prSet/>
      <dgm:spPr/>
      <dgm:t>
        <a:bodyPr/>
        <a:lstStyle/>
        <a:p>
          <a:endParaRPr lang="pt-PT"/>
        </a:p>
      </dgm:t>
    </dgm:pt>
    <dgm:pt modelId="{45D15D49-C27F-4EB5-947A-3663382155D3}" type="sibTrans" cxnId="{4CC4FF96-2BD0-47F6-B1E2-6F2A53E53177}">
      <dgm:prSet/>
      <dgm:spPr/>
      <dgm:t>
        <a:bodyPr/>
        <a:lstStyle/>
        <a:p>
          <a:endParaRPr lang="pt-PT"/>
        </a:p>
      </dgm:t>
    </dgm:pt>
    <dgm:pt modelId="{7122C4B0-CF82-4F61-A4A4-960B2B9F6564}">
      <dgm:prSet/>
      <dgm:spPr/>
      <dgm:t>
        <a:bodyPr/>
        <a:lstStyle/>
        <a:p>
          <a:r>
            <a:rPr lang="pt-PT" dirty="0" smtClean="0">
              <a:latin typeface="Arial" pitchFamily="34" charset="0"/>
              <a:cs typeface="Arial" pitchFamily="34" charset="0"/>
            </a:rPr>
            <a:t>Faz com que o Principal incorra em maiores custos com o objectivo de controlar o comportamento do seu Agente</a:t>
          </a:r>
          <a:endParaRPr lang="pt-PT" dirty="0">
            <a:latin typeface="Arial" pitchFamily="34" charset="0"/>
            <a:cs typeface="Arial" pitchFamily="34" charset="0"/>
          </a:endParaRPr>
        </a:p>
      </dgm:t>
    </dgm:pt>
    <dgm:pt modelId="{A2E71903-BC8C-4317-AFAB-E2A58E77AD67}" type="parTrans" cxnId="{BDCF3CF0-A20F-47DC-BB4C-9800F393A966}">
      <dgm:prSet/>
      <dgm:spPr/>
      <dgm:t>
        <a:bodyPr/>
        <a:lstStyle/>
        <a:p>
          <a:endParaRPr lang="pt-PT"/>
        </a:p>
      </dgm:t>
    </dgm:pt>
    <dgm:pt modelId="{6DF9BE46-93ED-4DD0-A224-ADE8891205E4}" type="sibTrans" cxnId="{BDCF3CF0-A20F-47DC-BB4C-9800F393A966}">
      <dgm:prSet/>
      <dgm:spPr/>
      <dgm:t>
        <a:bodyPr/>
        <a:lstStyle/>
        <a:p>
          <a:endParaRPr lang="pt-PT"/>
        </a:p>
      </dgm:t>
    </dgm:pt>
    <dgm:pt modelId="{25DEAFC2-AC8B-4872-8AAF-02B6AF849BEF}" type="pres">
      <dgm:prSet presAssocID="{46E6D491-D785-4955-9111-109018153CB8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3A4EDA70-64ED-4B7C-9B3E-EF2FA83D0B9D}" type="pres">
      <dgm:prSet presAssocID="{46E6D491-D785-4955-9111-109018153CB8}" presName="dummyMaxCanvas" presStyleCnt="0">
        <dgm:presLayoutVars/>
      </dgm:prSet>
      <dgm:spPr/>
    </dgm:pt>
    <dgm:pt modelId="{44D99263-B8DA-4E67-999A-314CFE4B869C}" type="pres">
      <dgm:prSet presAssocID="{46E6D491-D785-4955-9111-109018153CB8}" presName="ThreeNodes_1" presStyleLbl="node1" presStyleIdx="0" presStyleCnt="3" custLinFactNeighborX="-8951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61DA96FF-D3AB-4569-902E-7E48EB64A93E}" type="pres">
      <dgm:prSet presAssocID="{46E6D491-D785-4955-9111-109018153CB8}" presName="ThreeNodes_2" presStyleLbl="node1" presStyleIdx="1" presStyleCnt="3" custLinFactNeighborX="-1875" custLinFactNeighborY="1457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A6A8C799-7BAF-4659-9920-74ABFCB0F915}" type="pres">
      <dgm:prSet presAssocID="{46E6D491-D785-4955-9111-109018153CB8}" presName="ThreeNodes_3" presStyleLbl="node1" presStyleIdx="2" presStyleCnt="3" custLinFactNeighborX="-1023" custLinFactNeighborY="256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237C9A8B-056D-4DEB-B4C5-3768D18BF2D9}" type="pres">
      <dgm:prSet presAssocID="{46E6D491-D785-4955-9111-109018153CB8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722FF3E3-C2E7-4D18-817D-023012A1A61D}" type="pres">
      <dgm:prSet presAssocID="{46E6D491-D785-4955-9111-109018153CB8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B88D928E-C21F-459F-BA55-FEEBC88CF0BE}" type="pres">
      <dgm:prSet presAssocID="{46E6D491-D785-4955-9111-109018153CB8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8AF217A9-267A-411C-8B65-8F308032A413}" type="pres">
      <dgm:prSet presAssocID="{46E6D491-D785-4955-9111-109018153CB8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790EBC82-B207-41C2-9BBD-22117F4BA42B}" type="pres">
      <dgm:prSet presAssocID="{46E6D491-D785-4955-9111-109018153CB8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08BE1D37-43B3-4FCB-B7A2-7E49274FBD27}" srcId="{46E6D491-D785-4955-9111-109018153CB8}" destId="{3D21AA4A-9DBC-4314-885C-1BAF5E61E4CC}" srcOrd="0" destOrd="0" parTransId="{1C7E0950-A85B-4C27-B2A1-C41D60C4DA19}" sibTransId="{6CB3D3ED-BD58-414C-84D1-A3ACDF034ECB}"/>
    <dgm:cxn modelId="{56C13195-EC69-47AE-90AC-9D2C68249D66}" type="presOf" srcId="{0A955E49-BDCC-4CE8-ADD0-405B6F2FC147}" destId="{8AF217A9-267A-411C-8B65-8F308032A413}" srcOrd="1" destOrd="0" presId="urn:microsoft.com/office/officeart/2005/8/layout/vProcess5"/>
    <dgm:cxn modelId="{C3B0CAC2-7B51-408E-B709-C496CFE85FFB}" type="presOf" srcId="{3D21AA4A-9DBC-4314-885C-1BAF5E61E4CC}" destId="{44D99263-B8DA-4E67-999A-314CFE4B869C}" srcOrd="0" destOrd="0" presId="urn:microsoft.com/office/officeart/2005/8/layout/vProcess5"/>
    <dgm:cxn modelId="{2B8C6ADC-8363-40D9-B9E8-7D251ED34C5D}" type="presOf" srcId="{45D15D49-C27F-4EB5-947A-3663382155D3}" destId="{722FF3E3-C2E7-4D18-817D-023012A1A61D}" srcOrd="0" destOrd="0" presId="urn:microsoft.com/office/officeart/2005/8/layout/vProcess5"/>
    <dgm:cxn modelId="{8356A369-92BC-4274-AB3B-94C6CAD13D03}" type="presOf" srcId="{6CB3D3ED-BD58-414C-84D1-A3ACDF034ECB}" destId="{237C9A8B-056D-4DEB-B4C5-3768D18BF2D9}" srcOrd="0" destOrd="0" presId="urn:microsoft.com/office/officeart/2005/8/layout/vProcess5"/>
    <dgm:cxn modelId="{F87A491E-734A-4577-8C3C-21DE063F3A09}" type="presOf" srcId="{7122C4B0-CF82-4F61-A4A4-960B2B9F6564}" destId="{A6A8C799-7BAF-4659-9920-74ABFCB0F915}" srcOrd="0" destOrd="0" presId="urn:microsoft.com/office/officeart/2005/8/layout/vProcess5"/>
    <dgm:cxn modelId="{A0076A1A-7BE9-4C57-9C4C-C50D8A63DE46}" type="presOf" srcId="{0A955E49-BDCC-4CE8-ADD0-405B6F2FC147}" destId="{61DA96FF-D3AB-4569-902E-7E48EB64A93E}" srcOrd="0" destOrd="0" presId="urn:microsoft.com/office/officeart/2005/8/layout/vProcess5"/>
    <dgm:cxn modelId="{5A8903FC-1D98-4CC5-8B0F-EFB9DC99970B}" type="presOf" srcId="{3D21AA4A-9DBC-4314-885C-1BAF5E61E4CC}" destId="{B88D928E-C21F-459F-BA55-FEEBC88CF0BE}" srcOrd="1" destOrd="0" presId="urn:microsoft.com/office/officeart/2005/8/layout/vProcess5"/>
    <dgm:cxn modelId="{4CC4FF96-2BD0-47F6-B1E2-6F2A53E53177}" srcId="{46E6D491-D785-4955-9111-109018153CB8}" destId="{0A955E49-BDCC-4CE8-ADD0-405B6F2FC147}" srcOrd="1" destOrd="0" parTransId="{970D7D8A-44D5-4F2E-8595-0F294FE31449}" sibTransId="{45D15D49-C27F-4EB5-947A-3663382155D3}"/>
    <dgm:cxn modelId="{74B37E43-01A3-4E85-A140-58B5F20AACB9}" type="presOf" srcId="{7122C4B0-CF82-4F61-A4A4-960B2B9F6564}" destId="{790EBC82-B207-41C2-9BBD-22117F4BA42B}" srcOrd="1" destOrd="0" presId="urn:microsoft.com/office/officeart/2005/8/layout/vProcess5"/>
    <dgm:cxn modelId="{99539F2C-021A-4791-8460-BDD303EA05DF}" type="presOf" srcId="{46E6D491-D785-4955-9111-109018153CB8}" destId="{25DEAFC2-AC8B-4872-8AAF-02B6AF849BEF}" srcOrd="0" destOrd="0" presId="urn:microsoft.com/office/officeart/2005/8/layout/vProcess5"/>
    <dgm:cxn modelId="{BDCF3CF0-A20F-47DC-BB4C-9800F393A966}" srcId="{46E6D491-D785-4955-9111-109018153CB8}" destId="{7122C4B0-CF82-4F61-A4A4-960B2B9F6564}" srcOrd="2" destOrd="0" parTransId="{A2E71903-BC8C-4317-AFAB-E2A58E77AD67}" sibTransId="{6DF9BE46-93ED-4DD0-A224-ADE8891205E4}"/>
    <dgm:cxn modelId="{370464DF-E24A-49C2-AE9B-F9CC7B1C5929}" type="presParOf" srcId="{25DEAFC2-AC8B-4872-8AAF-02B6AF849BEF}" destId="{3A4EDA70-64ED-4B7C-9B3E-EF2FA83D0B9D}" srcOrd="0" destOrd="0" presId="urn:microsoft.com/office/officeart/2005/8/layout/vProcess5"/>
    <dgm:cxn modelId="{91976C73-E4C6-464D-B60E-C5FDE7255FC1}" type="presParOf" srcId="{25DEAFC2-AC8B-4872-8AAF-02B6AF849BEF}" destId="{44D99263-B8DA-4E67-999A-314CFE4B869C}" srcOrd="1" destOrd="0" presId="urn:microsoft.com/office/officeart/2005/8/layout/vProcess5"/>
    <dgm:cxn modelId="{37F4CC57-C944-402B-974D-C1B17FF82A7F}" type="presParOf" srcId="{25DEAFC2-AC8B-4872-8AAF-02B6AF849BEF}" destId="{61DA96FF-D3AB-4569-902E-7E48EB64A93E}" srcOrd="2" destOrd="0" presId="urn:microsoft.com/office/officeart/2005/8/layout/vProcess5"/>
    <dgm:cxn modelId="{B471EB48-A2C1-4F3C-9E77-D9720434F45C}" type="presParOf" srcId="{25DEAFC2-AC8B-4872-8AAF-02B6AF849BEF}" destId="{A6A8C799-7BAF-4659-9920-74ABFCB0F915}" srcOrd="3" destOrd="0" presId="urn:microsoft.com/office/officeart/2005/8/layout/vProcess5"/>
    <dgm:cxn modelId="{89054FF7-9F4B-4638-AE46-188E10D01025}" type="presParOf" srcId="{25DEAFC2-AC8B-4872-8AAF-02B6AF849BEF}" destId="{237C9A8B-056D-4DEB-B4C5-3768D18BF2D9}" srcOrd="4" destOrd="0" presId="urn:microsoft.com/office/officeart/2005/8/layout/vProcess5"/>
    <dgm:cxn modelId="{316FA4B1-FCDF-438B-ADAD-96F5A4F3364A}" type="presParOf" srcId="{25DEAFC2-AC8B-4872-8AAF-02B6AF849BEF}" destId="{722FF3E3-C2E7-4D18-817D-023012A1A61D}" srcOrd="5" destOrd="0" presId="urn:microsoft.com/office/officeart/2005/8/layout/vProcess5"/>
    <dgm:cxn modelId="{C5C92916-367C-49ED-AE6B-27A7B8D66F38}" type="presParOf" srcId="{25DEAFC2-AC8B-4872-8AAF-02B6AF849BEF}" destId="{B88D928E-C21F-459F-BA55-FEEBC88CF0BE}" srcOrd="6" destOrd="0" presId="urn:microsoft.com/office/officeart/2005/8/layout/vProcess5"/>
    <dgm:cxn modelId="{556A20AC-9CB5-497B-ABB4-58E1DE248FF3}" type="presParOf" srcId="{25DEAFC2-AC8B-4872-8AAF-02B6AF849BEF}" destId="{8AF217A9-267A-411C-8B65-8F308032A413}" srcOrd="7" destOrd="0" presId="urn:microsoft.com/office/officeart/2005/8/layout/vProcess5"/>
    <dgm:cxn modelId="{EC7B0FAB-CFA9-45C8-86D3-41297272242A}" type="presParOf" srcId="{25DEAFC2-AC8B-4872-8AAF-02B6AF849BEF}" destId="{790EBC82-B207-41C2-9BBD-22117F4BA42B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691ED613-09F2-4203-A0E0-5B536A18B1F4}" type="doc">
      <dgm:prSet loTypeId="urn:microsoft.com/office/officeart/2005/8/layout/hProcess9" loCatId="process" qsTypeId="urn:microsoft.com/office/officeart/2005/8/quickstyle/simple1" qsCatId="simple" csTypeId="urn:microsoft.com/office/officeart/2005/8/colors/accent2_5" csCatId="accent2" phldr="1"/>
      <dgm:spPr/>
    </dgm:pt>
    <dgm:pt modelId="{9031A550-9097-4C4E-BF9B-176A7236378E}">
      <dgm:prSet phldrT="[Texto]" custT="1"/>
      <dgm:spPr/>
      <dgm:t>
        <a:bodyPr/>
        <a:lstStyle/>
        <a:p>
          <a:r>
            <a:rPr lang="pt-PT" sz="1300" b="1" dirty="0" smtClean="0">
              <a:latin typeface="Arial" pitchFamily="34" charset="0"/>
              <a:cs typeface="Arial" pitchFamily="34" charset="0"/>
            </a:rPr>
            <a:t> </a:t>
          </a:r>
          <a:r>
            <a:rPr lang="pt-PT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Sistemas de gestão e avaliação da performance </a:t>
          </a:r>
          <a:r>
            <a:rPr lang="pt-PT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(Carvalho das Neves, 2008).</a:t>
          </a:r>
          <a:endParaRPr lang="pt-PT" sz="16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1D2C8ED8-BC8F-49C7-84CC-6E1235B5D6C1}" type="parTrans" cxnId="{465C981D-D16E-4C1E-A70D-17403E9E4CAD}">
      <dgm:prSet/>
      <dgm:spPr/>
      <dgm:t>
        <a:bodyPr/>
        <a:lstStyle/>
        <a:p>
          <a:endParaRPr lang="pt-PT"/>
        </a:p>
      </dgm:t>
    </dgm:pt>
    <dgm:pt modelId="{DA1DA813-E928-4602-ABA5-E2CE748FD7A6}" type="sibTrans" cxnId="{465C981D-D16E-4C1E-A70D-17403E9E4CAD}">
      <dgm:prSet/>
      <dgm:spPr/>
      <dgm:t>
        <a:bodyPr/>
        <a:lstStyle/>
        <a:p>
          <a:endParaRPr lang="pt-PT"/>
        </a:p>
      </dgm:t>
    </dgm:pt>
    <dgm:pt modelId="{43093C33-A84C-47A9-A94E-85D373AEA941}">
      <dgm:prSet phldrT="[Texto]" custT="1"/>
      <dgm:spPr/>
      <dgm:t>
        <a:bodyPr/>
        <a:lstStyle/>
        <a:p>
          <a:r>
            <a:rPr lang="pt-PT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Sistemas de remuneração e incentivos </a:t>
          </a:r>
          <a:r>
            <a:rPr lang="pt-PT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(Carvalho das Neves, 2008).</a:t>
          </a:r>
          <a:endParaRPr lang="pt-PT" sz="16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71679D22-C354-4F81-A4A0-FD849B29A674}" type="parTrans" cxnId="{A6121675-987A-4741-9EE9-D98635D817EF}">
      <dgm:prSet/>
      <dgm:spPr/>
      <dgm:t>
        <a:bodyPr/>
        <a:lstStyle/>
        <a:p>
          <a:endParaRPr lang="pt-PT"/>
        </a:p>
      </dgm:t>
    </dgm:pt>
    <dgm:pt modelId="{9F5F0946-4A6B-4735-87E7-1ED56406A372}" type="sibTrans" cxnId="{A6121675-987A-4741-9EE9-D98635D817EF}">
      <dgm:prSet/>
      <dgm:spPr/>
      <dgm:t>
        <a:bodyPr/>
        <a:lstStyle/>
        <a:p>
          <a:endParaRPr lang="pt-PT"/>
        </a:p>
      </dgm:t>
    </dgm:pt>
    <dgm:pt modelId="{7EB05C49-EF5B-461B-9C23-0363295ABF48}">
      <dgm:prSet phldrT="[Texto]" custT="1"/>
      <dgm:spPr/>
      <dgm:t>
        <a:bodyPr/>
        <a:lstStyle/>
        <a:p>
          <a:r>
            <a:rPr lang="pt-PT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Mercado</a:t>
          </a:r>
          <a:r>
            <a:rPr lang="pt-PT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- Aquisições ou desinvestimentos (Davis, </a:t>
          </a:r>
          <a:r>
            <a:rPr lang="pt-PT" sz="16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Schoorman</a:t>
          </a:r>
          <a:r>
            <a:rPr lang="pt-PT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, </a:t>
          </a:r>
          <a:r>
            <a:rPr lang="pt-PT" sz="16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and</a:t>
          </a:r>
          <a:r>
            <a:rPr lang="pt-PT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pt-PT" sz="16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Donaldson</a:t>
          </a:r>
          <a:r>
            <a:rPr lang="pt-PT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, 1997</a:t>
          </a:r>
          <a:r>
            <a:rPr lang="pt-PT" sz="13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).</a:t>
          </a:r>
          <a:endParaRPr lang="pt-PT" sz="13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E9A086D4-F62B-4A6D-8A28-DAA809BE3116}" type="parTrans" cxnId="{B6F3451E-B9C2-4D51-9C18-798892DC1BB6}">
      <dgm:prSet/>
      <dgm:spPr/>
      <dgm:t>
        <a:bodyPr/>
        <a:lstStyle/>
        <a:p>
          <a:endParaRPr lang="pt-PT"/>
        </a:p>
      </dgm:t>
    </dgm:pt>
    <dgm:pt modelId="{271FF7F3-8C36-4EDD-9DCD-D501EE6110AB}" type="sibTrans" cxnId="{B6F3451E-B9C2-4D51-9C18-798892DC1BB6}">
      <dgm:prSet/>
      <dgm:spPr/>
      <dgm:t>
        <a:bodyPr/>
        <a:lstStyle/>
        <a:p>
          <a:endParaRPr lang="pt-PT"/>
        </a:p>
      </dgm:t>
    </dgm:pt>
    <dgm:pt modelId="{50BE8117-629F-4832-B2A6-A378D318E4C5}" type="pres">
      <dgm:prSet presAssocID="{691ED613-09F2-4203-A0E0-5B536A18B1F4}" presName="CompostProcess" presStyleCnt="0">
        <dgm:presLayoutVars>
          <dgm:dir/>
          <dgm:resizeHandles val="exact"/>
        </dgm:presLayoutVars>
      </dgm:prSet>
      <dgm:spPr/>
    </dgm:pt>
    <dgm:pt modelId="{D9E998D7-AA77-408A-BC14-3B086B92201D}" type="pres">
      <dgm:prSet presAssocID="{691ED613-09F2-4203-A0E0-5B536A18B1F4}" presName="arrow" presStyleLbl="bgShp" presStyleIdx="0" presStyleCnt="1" custLinFactNeighborX="-29" custLinFactNeighborY="388"/>
      <dgm:spPr/>
    </dgm:pt>
    <dgm:pt modelId="{8E297364-5A21-480E-A6EC-F6630A92D709}" type="pres">
      <dgm:prSet presAssocID="{691ED613-09F2-4203-A0E0-5B536A18B1F4}" presName="linearProcess" presStyleCnt="0"/>
      <dgm:spPr/>
    </dgm:pt>
    <dgm:pt modelId="{189E2C3C-DE0B-47DC-A0EC-27268A823556}" type="pres">
      <dgm:prSet presAssocID="{9031A550-9097-4C4E-BF9B-176A7236378E}" presName="textNode" presStyleLbl="node1" presStyleIdx="0" presStyleCnt="3" custScaleX="106825" custScaleY="10869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DA3226B0-9812-4345-A253-4E9E7EEFDE42}" type="pres">
      <dgm:prSet presAssocID="{DA1DA813-E928-4602-ABA5-E2CE748FD7A6}" presName="sibTrans" presStyleCnt="0"/>
      <dgm:spPr/>
    </dgm:pt>
    <dgm:pt modelId="{05DD30B4-02B4-4FC4-A1F0-63D331A1EB19}" type="pres">
      <dgm:prSet presAssocID="{43093C33-A84C-47A9-A94E-85D373AEA941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09D33682-CACF-4C9E-8D9B-1ED820648C9C}" type="pres">
      <dgm:prSet presAssocID="{9F5F0946-4A6B-4735-87E7-1ED56406A372}" presName="sibTrans" presStyleCnt="0"/>
      <dgm:spPr/>
    </dgm:pt>
    <dgm:pt modelId="{EEC099EC-2EB8-4AF3-9AED-AAAC91E2B1EF}" type="pres">
      <dgm:prSet presAssocID="{7EB05C49-EF5B-461B-9C23-0363295ABF48}" presName="textNode" presStyleLbl="node1" presStyleIdx="2" presStyleCnt="3" custScaleX="100272" custScaleY="11956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B6F3451E-B9C2-4D51-9C18-798892DC1BB6}" srcId="{691ED613-09F2-4203-A0E0-5B536A18B1F4}" destId="{7EB05C49-EF5B-461B-9C23-0363295ABF48}" srcOrd="2" destOrd="0" parTransId="{E9A086D4-F62B-4A6D-8A28-DAA809BE3116}" sibTransId="{271FF7F3-8C36-4EDD-9DCD-D501EE6110AB}"/>
    <dgm:cxn modelId="{5DE48800-241B-482A-A0A3-B2A517E6CADF}" type="presOf" srcId="{43093C33-A84C-47A9-A94E-85D373AEA941}" destId="{05DD30B4-02B4-4FC4-A1F0-63D331A1EB19}" srcOrd="0" destOrd="0" presId="urn:microsoft.com/office/officeart/2005/8/layout/hProcess9"/>
    <dgm:cxn modelId="{A6121675-987A-4741-9EE9-D98635D817EF}" srcId="{691ED613-09F2-4203-A0E0-5B536A18B1F4}" destId="{43093C33-A84C-47A9-A94E-85D373AEA941}" srcOrd="1" destOrd="0" parTransId="{71679D22-C354-4F81-A4A0-FD849B29A674}" sibTransId="{9F5F0946-4A6B-4735-87E7-1ED56406A372}"/>
    <dgm:cxn modelId="{465C981D-D16E-4C1E-A70D-17403E9E4CAD}" srcId="{691ED613-09F2-4203-A0E0-5B536A18B1F4}" destId="{9031A550-9097-4C4E-BF9B-176A7236378E}" srcOrd="0" destOrd="0" parTransId="{1D2C8ED8-BC8F-49C7-84CC-6E1235B5D6C1}" sibTransId="{DA1DA813-E928-4602-ABA5-E2CE748FD7A6}"/>
    <dgm:cxn modelId="{7B5FA0B7-9A2B-4AC5-8AB3-ADF35AA76C33}" type="presOf" srcId="{7EB05C49-EF5B-461B-9C23-0363295ABF48}" destId="{EEC099EC-2EB8-4AF3-9AED-AAAC91E2B1EF}" srcOrd="0" destOrd="0" presId="urn:microsoft.com/office/officeart/2005/8/layout/hProcess9"/>
    <dgm:cxn modelId="{B352493D-D5A8-4384-B537-6B8C15D0D71A}" type="presOf" srcId="{9031A550-9097-4C4E-BF9B-176A7236378E}" destId="{189E2C3C-DE0B-47DC-A0EC-27268A823556}" srcOrd="0" destOrd="0" presId="urn:microsoft.com/office/officeart/2005/8/layout/hProcess9"/>
    <dgm:cxn modelId="{8BC61144-8807-4625-9968-FB7882A7BE33}" type="presOf" srcId="{691ED613-09F2-4203-A0E0-5B536A18B1F4}" destId="{50BE8117-629F-4832-B2A6-A378D318E4C5}" srcOrd="0" destOrd="0" presId="urn:microsoft.com/office/officeart/2005/8/layout/hProcess9"/>
    <dgm:cxn modelId="{3268C1D3-E523-4F23-A19D-0D615874FAC4}" type="presParOf" srcId="{50BE8117-629F-4832-B2A6-A378D318E4C5}" destId="{D9E998D7-AA77-408A-BC14-3B086B92201D}" srcOrd="0" destOrd="0" presId="urn:microsoft.com/office/officeart/2005/8/layout/hProcess9"/>
    <dgm:cxn modelId="{1BE8F328-C285-44E4-A735-26B55500AE8E}" type="presParOf" srcId="{50BE8117-629F-4832-B2A6-A378D318E4C5}" destId="{8E297364-5A21-480E-A6EC-F6630A92D709}" srcOrd="1" destOrd="0" presId="urn:microsoft.com/office/officeart/2005/8/layout/hProcess9"/>
    <dgm:cxn modelId="{8485DC57-A406-4A0D-95E2-14FAA1C0386F}" type="presParOf" srcId="{8E297364-5A21-480E-A6EC-F6630A92D709}" destId="{189E2C3C-DE0B-47DC-A0EC-27268A823556}" srcOrd="0" destOrd="0" presId="urn:microsoft.com/office/officeart/2005/8/layout/hProcess9"/>
    <dgm:cxn modelId="{9861CFEC-A00B-44BF-A070-73896F7794A9}" type="presParOf" srcId="{8E297364-5A21-480E-A6EC-F6630A92D709}" destId="{DA3226B0-9812-4345-A253-4E9E7EEFDE42}" srcOrd="1" destOrd="0" presId="urn:microsoft.com/office/officeart/2005/8/layout/hProcess9"/>
    <dgm:cxn modelId="{1BB6BAD7-374D-485D-96FA-41C8B844AD68}" type="presParOf" srcId="{8E297364-5A21-480E-A6EC-F6630A92D709}" destId="{05DD30B4-02B4-4FC4-A1F0-63D331A1EB19}" srcOrd="2" destOrd="0" presId="urn:microsoft.com/office/officeart/2005/8/layout/hProcess9"/>
    <dgm:cxn modelId="{47BBC3DA-0FCE-4174-884A-6377D0EF993A}" type="presParOf" srcId="{8E297364-5A21-480E-A6EC-F6630A92D709}" destId="{09D33682-CACF-4C9E-8D9B-1ED820648C9C}" srcOrd="3" destOrd="0" presId="urn:microsoft.com/office/officeart/2005/8/layout/hProcess9"/>
    <dgm:cxn modelId="{C58C0CA8-E291-4B77-BAF4-782DEA9C13E0}" type="presParOf" srcId="{8E297364-5A21-480E-A6EC-F6630A92D709}" destId="{EEC099EC-2EB8-4AF3-9AED-AAAC91E2B1EF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FDB744DF-524C-433B-AFC3-C9AF7BD67222}" type="doc">
      <dgm:prSet loTypeId="urn:microsoft.com/office/officeart/2005/8/layout/vList3#1" loCatId="list" qsTypeId="urn:microsoft.com/office/officeart/2005/8/quickstyle/simple1" qsCatId="simple" csTypeId="urn:microsoft.com/office/officeart/2005/8/colors/accent2_3" csCatId="accent2" phldr="1"/>
      <dgm:spPr/>
    </dgm:pt>
    <dgm:pt modelId="{29581E45-407F-4DA8-B21C-CC8770EFA8DE}">
      <dgm:prSet phldrT="[Texto]"/>
      <dgm:spPr/>
      <dgm:t>
        <a:bodyPr/>
        <a:lstStyle/>
        <a:p>
          <a:r>
            <a:rPr lang="en-US" dirty="0" smtClean="0">
              <a:latin typeface="Arial" pitchFamily="34" charset="0"/>
              <a:cs typeface="Arial" pitchFamily="34" charset="0"/>
            </a:rPr>
            <a:t>O </a:t>
          </a:r>
          <a:r>
            <a:rPr lang="en-US" dirty="0" err="1" smtClean="0">
              <a:latin typeface="Arial" pitchFamily="34" charset="0"/>
              <a:cs typeface="Arial" pitchFamily="34" charset="0"/>
            </a:rPr>
            <a:t>modelo</a:t>
          </a:r>
          <a:r>
            <a:rPr lang="en-US" dirty="0" smtClean="0">
              <a:latin typeface="Arial" pitchFamily="34" charset="0"/>
              <a:cs typeface="Arial" pitchFamily="34" charset="0"/>
            </a:rPr>
            <a:t> </a:t>
          </a:r>
          <a:r>
            <a:rPr lang="en-US" dirty="0" err="1" smtClean="0">
              <a:latin typeface="Arial" pitchFamily="34" charset="0"/>
              <a:cs typeface="Arial" pitchFamily="34" charset="0"/>
            </a:rPr>
            <a:t>económico</a:t>
          </a:r>
          <a:r>
            <a:rPr lang="en-US" dirty="0" smtClean="0">
              <a:latin typeface="Arial" pitchFamily="34" charset="0"/>
              <a:cs typeface="Arial" pitchFamily="34" charset="0"/>
            </a:rPr>
            <a:t> </a:t>
          </a:r>
          <a:r>
            <a:rPr lang="en-US" dirty="0" err="1" smtClean="0">
              <a:latin typeface="Arial" pitchFamily="34" charset="0"/>
              <a:cs typeface="Arial" pitchFamily="34" charset="0"/>
            </a:rPr>
            <a:t>sobre</a:t>
          </a:r>
          <a:r>
            <a:rPr lang="en-US" dirty="0" smtClean="0">
              <a:latin typeface="Arial" pitchFamily="34" charset="0"/>
              <a:cs typeface="Arial" pitchFamily="34" charset="0"/>
            </a:rPr>
            <a:t> o </a:t>
          </a:r>
          <a:r>
            <a:rPr lang="en-US" dirty="0" err="1" smtClean="0">
              <a:latin typeface="Arial" pitchFamily="34" charset="0"/>
              <a:cs typeface="Arial" pitchFamily="34" charset="0"/>
            </a:rPr>
            <a:t>Homem</a:t>
          </a:r>
          <a:r>
            <a:rPr lang="en-US" dirty="0" smtClean="0">
              <a:latin typeface="Arial" pitchFamily="34" charset="0"/>
              <a:cs typeface="Arial" pitchFamily="34" charset="0"/>
            </a:rPr>
            <a:t> </a:t>
          </a:r>
          <a:r>
            <a:rPr lang="en-US" dirty="0" err="1" smtClean="0">
              <a:latin typeface="Arial" pitchFamily="34" charset="0"/>
              <a:cs typeface="Arial" pitchFamily="34" charset="0"/>
            </a:rPr>
            <a:t>assumido</a:t>
          </a:r>
          <a:r>
            <a:rPr lang="en-US" dirty="0" smtClean="0">
              <a:latin typeface="Arial" pitchFamily="34" charset="0"/>
              <a:cs typeface="Arial" pitchFamily="34" charset="0"/>
            </a:rPr>
            <a:t>: </a:t>
          </a:r>
          <a:r>
            <a:rPr lang="pt-PT" dirty="0" smtClean="0">
              <a:latin typeface="Arial" pitchFamily="34" charset="0"/>
              <a:cs typeface="Arial" pitchFamily="34" charset="0"/>
            </a:rPr>
            <a:t>um ator racional que visa maximizar a sua utilidade individual</a:t>
          </a:r>
          <a:endParaRPr lang="pt-PT" dirty="0">
            <a:latin typeface="Arial" pitchFamily="34" charset="0"/>
            <a:cs typeface="Arial" pitchFamily="34" charset="0"/>
          </a:endParaRPr>
        </a:p>
      </dgm:t>
    </dgm:pt>
    <dgm:pt modelId="{DF43CEBA-42E4-4D0F-BB14-99FDBD2CD844}" type="parTrans" cxnId="{9334C43F-0589-4868-84B9-CED8A267F0C1}">
      <dgm:prSet/>
      <dgm:spPr/>
      <dgm:t>
        <a:bodyPr/>
        <a:lstStyle/>
        <a:p>
          <a:endParaRPr lang="pt-PT"/>
        </a:p>
      </dgm:t>
    </dgm:pt>
    <dgm:pt modelId="{524322FC-EF23-420D-BD5E-E09260BA60E9}" type="sibTrans" cxnId="{9334C43F-0589-4868-84B9-CED8A267F0C1}">
      <dgm:prSet/>
      <dgm:spPr/>
      <dgm:t>
        <a:bodyPr/>
        <a:lstStyle/>
        <a:p>
          <a:endParaRPr lang="pt-PT"/>
        </a:p>
      </dgm:t>
    </dgm:pt>
    <dgm:pt modelId="{2DA6D7F7-DE46-43D3-BAB4-BFA9DBA4BB6B}">
      <dgm:prSet phldrT="[Texto]"/>
      <dgm:spPr/>
      <dgm:t>
        <a:bodyPr/>
        <a:lstStyle/>
        <a:p>
          <a:r>
            <a:rPr lang="pt-PT" dirty="0" err="1" smtClean="0">
              <a:latin typeface="Arial" pitchFamily="34" charset="0"/>
              <a:cs typeface="Arial" pitchFamily="34" charset="0"/>
            </a:rPr>
            <a:t>Caracteristicas</a:t>
          </a:r>
          <a:r>
            <a:rPr lang="pt-PT" dirty="0" smtClean="0">
              <a:latin typeface="Arial" pitchFamily="34" charset="0"/>
              <a:cs typeface="Arial" pitchFamily="34" charset="0"/>
            </a:rPr>
            <a:t>: generalização do homem como individualista, egocêntrico e de motivações puramente egoístas.</a:t>
          </a:r>
          <a:endParaRPr lang="pt-PT" dirty="0">
            <a:latin typeface="Arial" pitchFamily="34" charset="0"/>
            <a:cs typeface="Arial" pitchFamily="34" charset="0"/>
          </a:endParaRPr>
        </a:p>
      </dgm:t>
    </dgm:pt>
    <dgm:pt modelId="{0C6B3F8F-4BF2-4631-B357-02722F8A1AB0}" type="parTrans" cxnId="{6855FB25-83D8-4DE5-A665-3BBF5D830E67}">
      <dgm:prSet/>
      <dgm:spPr/>
      <dgm:t>
        <a:bodyPr/>
        <a:lstStyle/>
        <a:p>
          <a:endParaRPr lang="pt-PT"/>
        </a:p>
      </dgm:t>
    </dgm:pt>
    <dgm:pt modelId="{752BD3D0-FCAC-4432-8BAA-41CEB436D42C}" type="sibTrans" cxnId="{6855FB25-83D8-4DE5-A665-3BBF5D830E67}">
      <dgm:prSet/>
      <dgm:spPr/>
      <dgm:t>
        <a:bodyPr/>
        <a:lstStyle/>
        <a:p>
          <a:endParaRPr lang="pt-PT"/>
        </a:p>
      </dgm:t>
    </dgm:pt>
    <dgm:pt modelId="{365979AD-86CD-4055-A873-610FA18FD61D}">
      <dgm:prSet phldrT="[Texto]"/>
      <dgm:spPr/>
      <dgm:t>
        <a:bodyPr/>
        <a:lstStyle/>
        <a:p>
          <a:r>
            <a:rPr lang="en-US" dirty="0" smtClean="0">
              <a:latin typeface="Arial" pitchFamily="34" charset="0"/>
              <a:cs typeface="Arial" pitchFamily="34" charset="0"/>
            </a:rPr>
            <a:t>Jensen and </a:t>
          </a:r>
          <a:r>
            <a:rPr lang="en-US" dirty="0" err="1" smtClean="0">
              <a:latin typeface="Arial" pitchFamily="34" charset="0"/>
              <a:cs typeface="Arial" pitchFamily="34" charset="0"/>
            </a:rPr>
            <a:t>Meckling</a:t>
          </a:r>
          <a:r>
            <a:rPr lang="en-US" dirty="0" smtClean="0">
              <a:latin typeface="Arial" pitchFamily="34" charset="0"/>
              <a:cs typeface="Arial" pitchFamily="34" charset="0"/>
            </a:rPr>
            <a:t> (1994)</a:t>
          </a:r>
          <a:r>
            <a:rPr lang="pt-PT" dirty="0" smtClean="0">
              <a:latin typeface="Arial" pitchFamily="34" charset="0"/>
              <a:cs typeface="Arial" pitchFamily="34" charset="0"/>
            </a:rPr>
            <a:t> criticou este modelo do homem como sendo uma simplificação para modelagem matemática e uma descrição irrealista do comportamento humano.</a:t>
          </a:r>
          <a:endParaRPr lang="pt-PT" dirty="0">
            <a:latin typeface="Arial" pitchFamily="34" charset="0"/>
            <a:cs typeface="Arial" pitchFamily="34" charset="0"/>
          </a:endParaRPr>
        </a:p>
      </dgm:t>
    </dgm:pt>
    <dgm:pt modelId="{57BA5EA9-BB3A-4A38-A6FD-946E61BECFCB}" type="parTrans" cxnId="{201454B5-0BAE-4FB1-9D30-ABD87DC477EB}">
      <dgm:prSet/>
      <dgm:spPr/>
      <dgm:t>
        <a:bodyPr/>
        <a:lstStyle/>
        <a:p>
          <a:endParaRPr lang="pt-PT"/>
        </a:p>
      </dgm:t>
    </dgm:pt>
    <dgm:pt modelId="{3FFACA38-8748-41B1-8A6F-2A360141B28D}" type="sibTrans" cxnId="{201454B5-0BAE-4FB1-9D30-ABD87DC477EB}">
      <dgm:prSet/>
      <dgm:spPr/>
      <dgm:t>
        <a:bodyPr/>
        <a:lstStyle/>
        <a:p>
          <a:endParaRPr lang="pt-PT"/>
        </a:p>
      </dgm:t>
    </dgm:pt>
    <dgm:pt modelId="{868C9C60-7220-4120-B1B9-4AFD22C6AB65}" type="pres">
      <dgm:prSet presAssocID="{FDB744DF-524C-433B-AFC3-C9AF7BD67222}" presName="linearFlow" presStyleCnt="0">
        <dgm:presLayoutVars>
          <dgm:dir/>
          <dgm:resizeHandles val="exact"/>
        </dgm:presLayoutVars>
      </dgm:prSet>
      <dgm:spPr/>
    </dgm:pt>
    <dgm:pt modelId="{BD77F990-6144-42B6-933F-97056E677F18}" type="pres">
      <dgm:prSet presAssocID="{29581E45-407F-4DA8-B21C-CC8770EFA8DE}" presName="composite" presStyleCnt="0"/>
      <dgm:spPr/>
    </dgm:pt>
    <dgm:pt modelId="{BAF760F6-1082-4AD7-B288-2A9BE5011E02}" type="pres">
      <dgm:prSet presAssocID="{29581E45-407F-4DA8-B21C-CC8770EFA8DE}" presName="imgShp" presStyleLbl="fgImgPlace1" presStyleIdx="0" presStyleCnt="3" custLinFactNeighborX="430" custLinFactNeighborY="-515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D167ACB-7CBB-4C62-A93D-6355F2C8C9F3}" type="pres">
      <dgm:prSet presAssocID="{29581E45-407F-4DA8-B21C-CC8770EFA8DE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0039960D-5357-4E6E-B8DF-9506730DF25A}" type="pres">
      <dgm:prSet presAssocID="{524322FC-EF23-420D-BD5E-E09260BA60E9}" presName="spacing" presStyleCnt="0"/>
      <dgm:spPr/>
    </dgm:pt>
    <dgm:pt modelId="{16422550-0792-416D-ABC2-415507CA371F}" type="pres">
      <dgm:prSet presAssocID="{2DA6D7F7-DE46-43D3-BAB4-BFA9DBA4BB6B}" presName="composite" presStyleCnt="0"/>
      <dgm:spPr/>
    </dgm:pt>
    <dgm:pt modelId="{F28F6C18-61A4-4EB8-B369-82E4D3385B22}" type="pres">
      <dgm:prSet presAssocID="{2DA6D7F7-DE46-43D3-BAB4-BFA9DBA4BB6B}" presName="imgShp" presStyleLbl="fgImgPlace1" presStyleIdx="1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74B93BA-90F5-4AF2-A706-3E5D2E56AAD5}" type="pres">
      <dgm:prSet presAssocID="{2DA6D7F7-DE46-43D3-BAB4-BFA9DBA4BB6B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EA42AF53-FF37-40C0-A114-A8828FA2668F}" type="pres">
      <dgm:prSet presAssocID="{752BD3D0-FCAC-4432-8BAA-41CEB436D42C}" presName="spacing" presStyleCnt="0"/>
      <dgm:spPr/>
    </dgm:pt>
    <dgm:pt modelId="{8291C16C-8F4C-4A86-9146-728FB6D5058E}" type="pres">
      <dgm:prSet presAssocID="{365979AD-86CD-4055-A873-610FA18FD61D}" presName="composite" presStyleCnt="0"/>
      <dgm:spPr/>
    </dgm:pt>
    <dgm:pt modelId="{3F094462-58D2-4819-AA1D-2459705AE3C6}" type="pres">
      <dgm:prSet presAssocID="{365979AD-86CD-4055-A873-610FA18FD61D}" presName="imgShp" presStyleLbl="fgImgPlace1" presStyleIdx="2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91CA98C-1853-4782-9AB9-1FF9FA2ADC4A}" type="pres">
      <dgm:prSet presAssocID="{365979AD-86CD-4055-A873-610FA18FD61D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EAD89A4C-E162-4EDD-9A2B-30050F72D62F}" type="presOf" srcId="{FDB744DF-524C-433B-AFC3-C9AF7BD67222}" destId="{868C9C60-7220-4120-B1B9-4AFD22C6AB65}" srcOrd="0" destOrd="0" presId="urn:microsoft.com/office/officeart/2005/8/layout/vList3#1"/>
    <dgm:cxn modelId="{201454B5-0BAE-4FB1-9D30-ABD87DC477EB}" srcId="{FDB744DF-524C-433B-AFC3-C9AF7BD67222}" destId="{365979AD-86CD-4055-A873-610FA18FD61D}" srcOrd="2" destOrd="0" parTransId="{57BA5EA9-BB3A-4A38-A6FD-946E61BECFCB}" sibTransId="{3FFACA38-8748-41B1-8A6F-2A360141B28D}"/>
    <dgm:cxn modelId="{AF4217D2-9160-46DF-B004-63AD19D51729}" type="presOf" srcId="{2DA6D7F7-DE46-43D3-BAB4-BFA9DBA4BB6B}" destId="{174B93BA-90F5-4AF2-A706-3E5D2E56AAD5}" srcOrd="0" destOrd="0" presId="urn:microsoft.com/office/officeart/2005/8/layout/vList3#1"/>
    <dgm:cxn modelId="{C94FDD4B-8542-4B4B-A5DF-B3ECD8CBD68E}" type="presOf" srcId="{29581E45-407F-4DA8-B21C-CC8770EFA8DE}" destId="{2D167ACB-7CBB-4C62-A93D-6355F2C8C9F3}" srcOrd="0" destOrd="0" presId="urn:microsoft.com/office/officeart/2005/8/layout/vList3#1"/>
    <dgm:cxn modelId="{6855FB25-83D8-4DE5-A665-3BBF5D830E67}" srcId="{FDB744DF-524C-433B-AFC3-C9AF7BD67222}" destId="{2DA6D7F7-DE46-43D3-BAB4-BFA9DBA4BB6B}" srcOrd="1" destOrd="0" parTransId="{0C6B3F8F-4BF2-4631-B357-02722F8A1AB0}" sibTransId="{752BD3D0-FCAC-4432-8BAA-41CEB436D42C}"/>
    <dgm:cxn modelId="{9334C43F-0589-4868-84B9-CED8A267F0C1}" srcId="{FDB744DF-524C-433B-AFC3-C9AF7BD67222}" destId="{29581E45-407F-4DA8-B21C-CC8770EFA8DE}" srcOrd="0" destOrd="0" parTransId="{DF43CEBA-42E4-4D0F-BB14-99FDBD2CD844}" sibTransId="{524322FC-EF23-420D-BD5E-E09260BA60E9}"/>
    <dgm:cxn modelId="{0FE88BEE-A582-4756-A9F5-28A0F758707E}" type="presOf" srcId="{365979AD-86CD-4055-A873-610FA18FD61D}" destId="{391CA98C-1853-4782-9AB9-1FF9FA2ADC4A}" srcOrd="0" destOrd="0" presId="urn:microsoft.com/office/officeart/2005/8/layout/vList3#1"/>
    <dgm:cxn modelId="{3BFFDDF3-8A7C-46A4-93DC-546F565A4410}" type="presParOf" srcId="{868C9C60-7220-4120-B1B9-4AFD22C6AB65}" destId="{BD77F990-6144-42B6-933F-97056E677F18}" srcOrd="0" destOrd="0" presId="urn:microsoft.com/office/officeart/2005/8/layout/vList3#1"/>
    <dgm:cxn modelId="{F0D4FFE4-C273-4BA5-9E45-42DF6A696100}" type="presParOf" srcId="{BD77F990-6144-42B6-933F-97056E677F18}" destId="{BAF760F6-1082-4AD7-B288-2A9BE5011E02}" srcOrd="0" destOrd="0" presId="urn:microsoft.com/office/officeart/2005/8/layout/vList3#1"/>
    <dgm:cxn modelId="{2BE08476-D895-464F-86E4-7A5246F0F6F9}" type="presParOf" srcId="{BD77F990-6144-42B6-933F-97056E677F18}" destId="{2D167ACB-7CBB-4C62-A93D-6355F2C8C9F3}" srcOrd="1" destOrd="0" presId="urn:microsoft.com/office/officeart/2005/8/layout/vList3#1"/>
    <dgm:cxn modelId="{BE9B5B63-E6AB-417B-9E13-2372CB895E02}" type="presParOf" srcId="{868C9C60-7220-4120-B1B9-4AFD22C6AB65}" destId="{0039960D-5357-4E6E-B8DF-9506730DF25A}" srcOrd="1" destOrd="0" presId="urn:microsoft.com/office/officeart/2005/8/layout/vList3#1"/>
    <dgm:cxn modelId="{8271BD48-6AF4-4BCA-A5E1-8B03D99D9D64}" type="presParOf" srcId="{868C9C60-7220-4120-B1B9-4AFD22C6AB65}" destId="{16422550-0792-416D-ABC2-415507CA371F}" srcOrd="2" destOrd="0" presId="urn:microsoft.com/office/officeart/2005/8/layout/vList3#1"/>
    <dgm:cxn modelId="{57BAE620-028C-4834-80BB-E59BAAB0C795}" type="presParOf" srcId="{16422550-0792-416D-ABC2-415507CA371F}" destId="{F28F6C18-61A4-4EB8-B369-82E4D3385B22}" srcOrd="0" destOrd="0" presId="urn:microsoft.com/office/officeart/2005/8/layout/vList3#1"/>
    <dgm:cxn modelId="{48B8294C-6252-480A-8B3F-54AADA81B7ED}" type="presParOf" srcId="{16422550-0792-416D-ABC2-415507CA371F}" destId="{174B93BA-90F5-4AF2-A706-3E5D2E56AAD5}" srcOrd="1" destOrd="0" presId="urn:microsoft.com/office/officeart/2005/8/layout/vList3#1"/>
    <dgm:cxn modelId="{98CC82EF-8661-4FBF-B03B-A54B2D3A5CF7}" type="presParOf" srcId="{868C9C60-7220-4120-B1B9-4AFD22C6AB65}" destId="{EA42AF53-FF37-40C0-A114-A8828FA2668F}" srcOrd="3" destOrd="0" presId="urn:microsoft.com/office/officeart/2005/8/layout/vList3#1"/>
    <dgm:cxn modelId="{16D8CA32-4AB5-437A-BAD4-AF3A578671BF}" type="presParOf" srcId="{868C9C60-7220-4120-B1B9-4AFD22C6AB65}" destId="{8291C16C-8F4C-4A86-9146-728FB6D5058E}" srcOrd="4" destOrd="0" presId="urn:microsoft.com/office/officeart/2005/8/layout/vList3#1"/>
    <dgm:cxn modelId="{BD9CFFCD-A7F0-4B81-8D0B-2F87892E2847}" type="presParOf" srcId="{8291C16C-8F4C-4A86-9146-728FB6D5058E}" destId="{3F094462-58D2-4819-AA1D-2459705AE3C6}" srcOrd="0" destOrd="0" presId="urn:microsoft.com/office/officeart/2005/8/layout/vList3#1"/>
    <dgm:cxn modelId="{3CA457FA-DDD8-40E9-A832-AA7AC913E5F8}" type="presParOf" srcId="{8291C16C-8F4C-4A86-9146-728FB6D5058E}" destId="{391CA98C-1853-4782-9AB9-1FF9FA2ADC4A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42F610E8-5F76-47D6-92D6-92735B1573F6}" type="doc">
      <dgm:prSet loTypeId="urn:microsoft.com/office/officeart/2005/8/layout/list1" loCatId="list" qsTypeId="urn:microsoft.com/office/officeart/2005/8/quickstyle/simple4" qsCatId="simple" csTypeId="urn:microsoft.com/office/officeart/2005/8/colors/accent2_3" csCatId="accent2" phldr="1"/>
      <dgm:spPr/>
      <dgm:t>
        <a:bodyPr/>
        <a:lstStyle/>
        <a:p>
          <a:endParaRPr lang="pt-PT"/>
        </a:p>
      </dgm:t>
    </dgm:pt>
    <dgm:pt modelId="{9B320F0E-DF49-4540-9AD4-6794C50B9C8F}">
      <dgm:prSet/>
      <dgm:spPr/>
      <dgm:t>
        <a:bodyPr/>
        <a:lstStyle/>
        <a:p>
          <a:pPr rtl="0"/>
          <a:r>
            <a:rPr lang="pt-PT" dirty="0" smtClean="0">
              <a:latin typeface="Arial" pitchFamily="34" charset="0"/>
              <a:cs typeface="Arial" pitchFamily="34" charset="0"/>
            </a:rPr>
            <a:t>Definição</a:t>
          </a:r>
          <a:endParaRPr lang="pt-PT" dirty="0">
            <a:latin typeface="Arial" pitchFamily="34" charset="0"/>
            <a:cs typeface="Arial" pitchFamily="34" charset="0"/>
          </a:endParaRPr>
        </a:p>
      </dgm:t>
    </dgm:pt>
    <dgm:pt modelId="{FD6E80CF-0A37-4DEC-AB9A-85917F4D1E1B}" type="parTrans" cxnId="{D8C63EB2-07DE-48A5-AC7A-22A8E7BCD4D2}">
      <dgm:prSet/>
      <dgm:spPr/>
      <dgm:t>
        <a:bodyPr/>
        <a:lstStyle/>
        <a:p>
          <a:endParaRPr lang="pt-PT"/>
        </a:p>
      </dgm:t>
    </dgm:pt>
    <dgm:pt modelId="{9A12E0E0-7C8A-490D-8DDE-C2E85B6FCE71}" type="sibTrans" cxnId="{D8C63EB2-07DE-48A5-AC7A-22A8E7BCD4D2}">
      <dgm:prSet/>
      <dgm:spPr/>
      <dgm:t>
        <a:bodyPr/>
        <a:lstStyle/>
        <a:p>
          <a:endParaRPr lang="pt-PT"/>
        </a:p>
      </dgm:t>
    </dgm:pt>
    <dgm:pt modelId="{29C2F9F9-8266-422E-ABEC-22F56C0DB2B2}">
      <dgm:prSet/>
      <dgm:spPr/>
      <dgm:t>
        <a:bodyPr/>
        <a:lstStyle/>
        <a:p>
          <a:pPr rtl="0"/>
          <a:r>
            <a:rPr lang="pt-PT" dirty="0" smtClean="0">
              <a:latin typeface="Arial" pitchFamily="34" charset="0"/>
              <a:cs typeface="Arial" pitchFamily="34" charset="0"/>
            </a:rPr>
            <a:t>Literalmente: Mordomo</a:t>
          </a:r>
          <a:endParaRPr lang="pt-PT" dirty="0">
            <a:latin typeface="Arial" pitchFamily="34" charset="0"/>
            <a:cs typeface="Arial" pitchFamily="34" charset="0"/>
          </a:endParaRPr>
        </a:p>
      </dgm:t>
    </dgm:pt>
    <dgm:pt modelId="{2D74DADC-88DB-4008-BE95-B5C373CBD9F1}" type="parTrans" cxnId="{AAECDD24-FA2F-4DFA-BA94-4ECEDA382154}">
      <dgm:prSet/>
      <dgm:spPr/>
      <dgm:t>
        <a:bodyPr/>
        <a:lstStyle/>
        <a:p>
          <a:endParaRPr lang="pt-PT"/>
        </a:p>
      </dgm:t>
    </dgm:pt>
    <dgm:pt modelId="{5A0A727B-44A3-46C6-A1CF-559593D7C495}" type="sibTrans" cxnId="{AAECDD24-FA2F-4DFA-BA94-4ECEDA382154}">
      <dgm:prSet/>
      <dgm:spPr/>
      <dgm:t>
        <a:bodyPr/>
        <a:lstStyle/>
        <a:p>
          <a:endParaRPr lang="pt-PT"/>
        </a:p>
      </dgm:t>
    </dgm:pt>
    <dgm:pt modelId="{484EE94A-0480-44F4-AE43-12EAB3DAECA1}">
      <dgm:prSet/>
      <dgm:spPr/>
      <dgm:t>
        <a:bodyPr/>
        <a:lstStyle/>
        <a:p>
          <a:pPr rtl="0"/>
          <a:r>
            <a:rPr lang="pt-PT" dirty="0" smtClean="0">
              <a:latin typeface="Arial" pitchFamily="34" charset="0"/>
              <a:cs typeface="Arial" pitchFamily="34" charset="0"/>
            </a:rPr>
            <a:t>Defende que os executivos tendem a atuar mais no interesse da organização, do que no seu próprio interesse.</a:t>
          </a:r>
          <a:endParaRPr lang="pt-PT" dirty="0">
            <a:latin typeface="Arial" pitchFamily="34" charset="0"/>
            <a:cs typeface="Arial" pitchFamily="34" charset="0"/>
          </a:endParaRPr>
        </a:p>
      </dgm:t>
    </dgm:pt>
    <dgm:pt modelId="{37E5ABAD-212D-4C79-955B-E1607A017B55}" type="parTrans" cxnId="{7C8F33D4-E9E1-47ED-B2FE-F749891F4BCE}">
      <dgm:prSet/>
      <dgm:spPr/>
      <dgm:t>
        <a:bodyPr/>
        <a:lstStyle/>
        <a:p>
          <a:endParaRPr lang="pt-PT"/>
        </a:p>
      </dgm:t>
    </dgm:pt>
    <dgm:pt modelId="{7D2D18EB-2B48-47AD-B80D-AA057278EDE0}" type="sibTrans" cxnId="{7C8F33D4-E9E1-47ED-B2FE-F749891F4BCE}">
      <dgm:prSet/>
      <dgm:spPr/>
      <dgm:t>
        <a:bodyPr/>
        <a:lstStyle/>
        <a:p>
          <a:endParaRPr lang="pt-PT"/>
        </a:p>
      </dgm:t>
    </dgm:pt>
    <dgm:pt modelId="{EFE8DB0C-4572-4803-9C33-9CEDBF4040B8}">
      <dgm:prSet/>
      <dgm:spPr>
        <a:gradFill rotWithShape="0">
          <a:gsLst>
            <a:gs pos="0">
              <a:schemeClr val="accent2"/>
            </a:gs>
            <a:gs pos="80000">
              <a:schemeClr val="accent2">
                <a:shade val="80000"/>
                <a:hueOff val="-35872"/>
                <a:satOff val="-4024"/>
                <a:lumOff val="2568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-35872"/>
                <a:satOff val="-4024"/>
                <a:lumOff val="2568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pPr rtl="0"/>
          <a:r>
            <a:rPr lang="pt-PT" dirty="0" smtClean="0">
              <a:latin typeface="Arial" pitchFamily="34" charset="0"/>
              <a:cs typeface="Arial" pitchFamily="34" charset="0"/>
            </a:rPr>
            <a:t>Modelo sobre o Homem</a:t>
          </a:r>
          <a:endParaRPr lang="pt-PT" dirty="0">
            <a:latin typeface="Arial" pitchFamily="34" charset="0"/>
            <a:cs typeface="Arial" pitchFamily="34" charset="0"/>
          </a:endParaRPr>
        </a:p>
      </dgm:t>
    </dgm:pt>
    <dgm:pt modelId="{C83E2C45-3F78-4DA7-82A6-177DF4E44109}" type="parTrans" cxnId="{8AA30A93-70BA-4EB4-B976-B1D0ACBEC55B}">
      <dgm:prSet/>
      <dgm:spPr/>
      <dgm:t>
        <a:bodyPr/>
        <a:lstStyle/>
        <a:p>
          <a:endParaRPr lang="pt-PT"/>
        </a:p>
      </dgm:t>
    </dgm:pt>
    <dgm:pt modelId="{37F638BB-AC21-4406-AE1E-798260875E19}" type="sibTrans" cxnId="{8AA30A93-70BA-4EB4-B976-B1D0ACBEC55B}">
      <dgm:prSet/>
      <dgm:spPr/>
      <dgm:t>
        <a:bodyPr/>
        <a:lstStyle/>
        <a:p>
          <a:endParaRPr lang="pt-PT"/>
        </a:p>
      </dgm:t>
    </dgm:pt>
    <dgm:pt modelId="{475D9F76-6817-47FC-86A4-A801793E5748}">
      <dgm:prSet/>
      <dgm:spPr/>
      <dgm:t>
        <a:bodyPr/>
        <a:lstStyle/>
        <a:p>
          <a:pPr rtl="0"/>
          <a:r>
            <a:rPr lang="pt-PT" dirty="0" smtClean="0">
              <a:latin typeface="Arial" pitchFamily="34" charset="0"/>
              <a:cs typeface="Arial" pitchFamily="34" charset="0"/>
            </a:rPr>
            <a:t>Motivação: </a:t>
          </a:r>
          <a:r>
            <a:rPr lang="pt-PT" dirty="0" err="1" smtClean="0">
              <a:latin typeface="Arial" pitchFamily="34" charset="0"/>
              <a:cs typeface="Arial" pitchFamily="34" charset="0"/>
            </a:rPr>
            <a:t>Actua</a:t>
          </a:r>
          <a:r>
            <a:rPr lang="pt-PT" dirty="0" smtClean="0">
              <a:latin typeface="Arial" pitchFamily="34" charset="0"/>
              <a:cs typeface="Arial" pitchFamily="34" charset="0"/>
            </a:rPr>
            <a:t> segundo os interesses do Principal</a:t>
          </a:r>
          <a:endParaRPr lang="pt-PT" dirty="0">
            <a:latin typeface="Arial" pitchFamily="34" charset="0"/>
            <a:cs typeface="Arial" pitchFamily="34" charset="0"/>
          </a:endParaRPr>
        </a:p>
      </dgm:t>
    </dgm:pt>
    <dgm:pt modelId="{E9FF9D82-01E6-43C7-B78B-908FDDA195C3}" type="parTrans" cxnId="{830827BC-50A0-40A4-837D-3F1B8EE1E662}">
      <dgm:prSet/>
      <dgm:spPr/>
      <dgm:t>
        <a:bodyPr/>
        <a:lstStyle/>
        <a:p>
          <a:endParaRPr lang="pt-PT"/>
        </a:p>
      </dgm:t>
    </dgm:pt>
    <dgm:pt modelId="{DCB3F84D-B12B-48D3-9DFF-96AAD3F95BD5}" type="sibTrans" cxnId="{830827BC-50A0-40A4-837D-3F1B8EE1E662}">
      <dgm:prSet/>
      <dgm:spPr/>
      <dgm:t>
        <a:bodyPr/>
        <a:lstStyle/>
        <a:p>
          <a:endParaRPr lang="pt-PT"/>
        </a:p>
      </dgm:t>
    </dgm:pt>
    <dgm:pt modelId="{27662A8D-DC5D-43BC-9329-D5A9C08F3EC3}">
      <dgm:prSet/>
      <dgm:spPr/>
      <dgm:t>
        <a:bodyPr/>
        <a:lstStyle/>
        <a:p>
          <a:pPr rtl="0"/>
          <a:r>
            <a:rPr lang="pt-PT" dirty="0" smtClean="0">
              <a:latin typeface="Arial" pitchFamily="34" charset="0"/>
              <a:cs typeface="Arial" pitchFamily="34" charset="0"/>
            </a:rPr>
            <a:t>Cooperação: Mesmo quando os interesses do </a:t>
          </a:r>
          <a:r>
            <a:rPr lang="pt-PT" dirty="0" err="1" smtClean="0">
              <a:latin typeface="Arial" pitchFamily="34" charset="0"/>
              <a:cs typeface="Arial" pitchFamily="34" charset="0"/>
            </a:rPr>
            <a:t>Steward</a:t>
          </a:r>
          <a:r>
            <a:rPr lang="pt-PT" dirty="0" smtClean="0">
              <a:latin typeface="Arial" pitchFamily="34" charset="0"/>
              <a:cs typeface="Arial" pitchFamily="34" charset="0"/>
            </a:rPr>
            <a:t> e do Principal diferem, o </a:t>
          </a:r>
          <a:r>
            <a:rPr lang="pt-PT" dirty="0" err="1" smtClean="0">
              <a:latin typeface="Arial" pitchFamily="34" charset="0"/>
              <a:cs typeface="Arial" pitchFamily="34" charset="0"/>
            </a:rPr>
            <a:t>Steward</a:t>
          </a:r>
          <a:r>
            <a:rPr lang="pt-PT" dirty="0" smtClean="0">
              <a:latin typeface="Arial" pitchFamily="34" charset="0"/>
              <a:cs typeface="Arial" pitchFamily="34" charset="0"/>
            </a:rPr>
            <a:t> procura sempre resoluções através da cooperação </a:t>
          </a:r>
          <a:r>
            <a:rPr lang="pt-PT" dirty="0" err="1" smtClean="0">
              <a:latin typeface="Arial" pitchFamily="34" charset="0"/>
              <a:cs typeface="Arial" pitchFamily="34" charset="0"/>
            </a:rPr>
            <a:t>colectiva</a:t>
          </a:r>
          <a:endParaRPr lang="pt-PT" dirty="0">
            <a:latin typeface="Arial" pitchFamily="34" charset="0"/>
            <a:cs typeface="Arial" pitchFamily="34" charset="0"/>
          </a:endParaRPr>
        </a:p>
      </dgm:t>
    </dgm:pt>
    <dgm:pt modelId="{BBB7ABCC-342A-4AEE-8A68-FF57636B076A}" type="parTrans" cxnId="{501D852F-74B3-47A3-B22A-1F278E516467}">
      <dgm:prSet/>
      <dgm:spPr/>
      <dgm:t>
        <a:bodyPr/>
        <a:lstStyle/>
        <a:p>
          <a:endParaRPr lang="pt-PT"/>
        </a:p>
      </dgm:t>
    </dgm:pt>
    <dgm:pt modelId="{415A5C1E-C1B0-4FE6-A313-573E5B16F866}" type="sibTrans" cxnId="{501D852F-74B3-47A3-B22A-1F278E516467}">
      <dgm:prSet/>
      <dgm:spPr/>
      <dgm:t>
        <a:bodyPr/>
        <a:lstStyle/>
        <a:p>
          <a:endParaRPr lang="pt-PT"/>
        </a:p>
      </dgm:t>
    </dgm:pt>
    <dgm:pt modelId="{EA01CDCF-8D36-4085-B406-50DA0BB23136}">
      <dgm:prSet/>
      <dgm:spPr/>
      <dgm:t>
        <a:bodyPr/>
        <a:lstStyle/>
        <a:p>
          <a:pPr rtl="0"/>
          <a:r>
            <a:rPr lang="pt-PT" dirty="0" smtClean="0">
              <a:latin typeface="Arial" pitchFamily="34" charset="0"/>
              <a:cs typeface="Arial" pitchFamily="34" charset="0"/>
            </a:rPr>
            <a:t>O </a:t>
          </a:r>
          <a:r>
            <a:rPr lang="pt-PT" dirty="0" err="1" smtClean="0">
              <a:latin typeface="Arial" pitchFamily="34" charset="0"/>
              <a:cs typeface="Arial" pitchFamily="34" charset="0"/>
            </a:rPr>
            <a:t>Steward</a:t>
          </a:r>
          <a:r>
            <a:rPr lang="pt-PT" dirty="0" smtClean="0">
              <a:latin typeface="Arial" pitchFamily="34" charset="0"/>
              <a:cs typeface="Arial" pitchFamily="34" charset="0"/>
            </a:rPr>
            <a:t> procura sempre proteger e maximizar a riqueza do Principal pois é assim que aumenta a sua própria utilidade</a:t>
          </a:r>
          <a:endParaRPr lang="pt-PT" dirty="0">
            <a:latin typeface="Arial" pitchFamily="34" charset="0"/>
            <a:cs typeface="Arial" pitchFamily="34" charset="0"/>
          </a:endParaRPr>
        </a:p>
      </dgm:t>
    </dgm:pt>
    <dgm:pt modelId="{DA98E602-8647-4AAF-94B3-98C640A24E94}" type="parTrans" cxnId="{91B1D3EF-7DE2-4EC0-8295-20CA983288BA}">
      <dgm:prSet/>
      <dgm:spPr/>
      <dgm:t>
        <a:bodyPr/>
        <a:lstStyle/>
        <a:p>
          <a:endParaRPr lang="pt-PT"/>
        </a:p>
      </dgm:t>
    </dgm:pt>
    <dgm:pt modelId="{0A56CB30-4791-4BCC-A588-808778037CF5}" type="sibTrans" cxnId="{91B1D3EF-7DE2-4EC0-8295-20CA983288BA}">
      <dgm:prSet/>
      <dgm:spPr/>
      <dgm:t>
        <a:bodyPr/>
        <a:lstStyle/>
        <a:p>
          <a:endParaRPr lang="pt-PT"/>
        </a:p>
      </dgm:t>
    </dgm:pt>
    <dgm:pt modelId="{0D692944-2E38-4EF0-A608-FAB3A4D6DCD8}" type="pres">
      <dgm:prSet presAssocID="{42F610E8-5F76-47D6-92D6-92735B1573F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E5FDB84F-A3F8-49BF-B28C-587FDE0D4102}" type="pres">
      <dgm:prSet presAssocID="{9B320F0E-DF49-4540-9AD4-6794C50B9C8F}" presName="parentLin" presStyleCnt="0"/>
      <dgm:spPr/>
    </dgm:pt>
    <dgm:pt modelId="{758E2016-0A2F-41EB-A788-D85E8F97DCC4}" type="pres">
      <dgm:prSet presAssocID="{9B320F0E-DF49-4540-9AD4-6794C50B9C8F}" presName="parentLeftMargin" presStyleLbl="node1" presStyleIdx="0" presStyleCnt="2"/>
      <dgm:spPr/>
      <dgm:t>
        <a:bodyPr/>
        <a:lstStyle/>
        <a:p>
          <a:endParaRPr lang="pt-PT"/>
        </a:p>
      </dgm:t>
    </dgm:pt>
    <dgm:pt modelId="{98536796-714B-4E08-9286-D1F8C90C7B47}" type="pres">
      <dgm:prSet presAssocID="{9B320F0E-DF49-4540-9AD4-6794C50B9C8F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F07F7EC9-0BC1-4A5C-A269-C0A6E949CF50}" type="pres">
      <dgm:prSet presAssocID="{9B320F0E-DF49-4540-9AD4-6794C50B9C8F}" presName="negativeSpace" presStyleCnt="0"/>
      <dgm:spPr/>
    </dgm:pt>
    <dgm:pt modelId="{5E9C76AD-7DCC-479E-82B1-A3308D3A9BFA}" type="pres">
      <dgm:prSet presAssocID="{9B320F0E-DF49-4540-9AD4-6794C50B9C8F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7F4EC4C4-D2AC-4CEC-91DD-051F2EDD5B22}" type="pres">
      <dgm:prSet presAssocID="{9A12E0E0-7C8A-490D-8DDE-C2E85B6FCE71}" presName="spaceBetweenRectangles" presStyleCnt="0"/>
      <dgm:spPr/>
    </dgm:pt>
    <dgm:pt modelId="{0B9FCAC4-A7B2-4790-8EAB-B865197699CB}" type="pres">
      <dgm:prSet presAssocID="{EFE8DB0C-4572-4803-9C33-9CEDBF4040B8}" presName="parentLin" presStyleCnt="0"/>
      <dgm:spPr/>
    </dgm:pt>
    <dgm:pt modelId="{5A87B770-6350-42AC-B28B-43159CD4B8B9}" type="pres">
      <dgm:prSet presAssocID="{EFE8DB0C-4572-4803-9C33-9CEDBF4040B8}" presName="parentLeftMargin" presStyleLbl="node1" presStyleIdx="0" presStyleCnt="2"/>
      <dgm:spPr/>
      <dgm:t>
        <a:bodyPr/>
        <a:lstStyle/>
        <a:p>
          <a:endParaRPr lang="pt-PT"/>
        </a:p>
      </dgm:t>
    </dgm:pt>
    <dgm:pt modelId="{F0245DD9-4598-4B64-B60F-61F36DBDBCD7}" type="pres">
      <dgm:prSet presAssocID="{EFE8DB0C-4572-4803-9C33-9CEDBF4040B8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CD3179D7-A449-4461-BBB5-027A4123627A}" type="pres">
      <dgm:prSet presAssocID="{EFE8DB0C-4572-4803-9C33-9CEDBF4040B8}" presName="negativeSpace" presStyleCnt="0"/>
      <dgm:spPr/>
    </dgm:pt>
    <dgm:pt modelId="{92B07084-AE6E-4BC3-BB97-F845C3BF4567}" type="pres">
      <dgm:prSet presAssocID="{EFE8DB0C-4572-4803-9C33-9CEDBF4040B8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60E79EE1-329C-404E-87BE-767D03389A34}" type="presOf" srcId="{9B320F0E-DF49-4540-9AD4-6794C50B9C8F}" destId="{758E2016-0A2F-41EB-A788-D85E8F97DCC4}" srcOrd="0" destOrd="0" presId="urn:microsoft.com/office/officeart/2005/8/layout/list1"/>
    <dgm:cxn modelId="{8AA30A93-70BA-4EB4-B976-B1D0ACBEC55B}" srcId="{42F610E8-5F76-47D6-92D6-92735B1573F6}" destId="{EFE8DB0C-4572-4803-9C33-9CEDBF4040B8}" srcOrd="1" destOrd="0" parTransId="{C83E2C45-3F78-4DA7-82A6-177DF4E44109}" sibTransId="{37F638BB-AC21-4406-AE1E-798260875E19}"/>
    <dgm:cxn modelId="{7D9C069E-4EB7-4430-A307-56A9E6FD3434}" type="presOf" srcId="{EA01CDCF-8D36-4085-B406-50DA0BB23136}" destId="{92B07084-AE6E-4BC3-BB97-F845C3BF4567}" srcOrd="0" destOrd="2" presId="urn:microsoft.com/office/officeart/2005/8/layout/list1"/>
    <dgm:cxn modelId="{501D852F-74B3-47A3-B22A-1F278E516467}" srcId="{EFE8DB0C-4572-4803-9C33-9CEDBF4040B8}" destId="{27662A8D-DC5D-43BC-9329-D5A9C08F3EC3}" srcOrd="1" destOrd="0" parTransId="{BBB7ABCC-342A-4AEE-8A68-FF57636B076A}" sibTransId="{415A5C1E-C1B0-4FE6-A313-573E5B16F866}"/>
    <dgm:cxn modelId="{736E8DCD-11D0-4009-8AB2-ABB62C9ADDAB}" type="presOf" srcId="{9B320F0E-DF49-4540-9AD4-6794C50B9C8F}" destId="{98536796-714B-4E08-9286-D1F8C90C7B47}" srcOrd="1" destOrd="0" presId="urn:microsoft.com/office/officeart/2005/8/layout/list1"/>
    <dgm:cxn modelId="{830827BC-50A0-40A4-837D-3F1B8EE1E662}" srcId="{EFE8DB0C-4572-4803-9C33-9CEDBF4040B8}" destId="{475D9F76-6817-47FC-86A4-A801793E5748}" srcOrd="0" destOrd="0" parTransId="{E9FF9D82-01E6-43C7-B78B-908FDDA195C3}" sibTransId="{DCB3F84D-B12B-48D3-9DFF-96AAD3F95BD5}"/>
    <dgm:cxn modelId="{7C8F33D4-E9E1-47ED-B2FE-F749891F4BCE}" srcId="{9B320F0E-DF49-4540-9AD4-6794C50B9C8F}" destId="{484EE94A-0480-44F4-AE43-12EAB3DAECA1}" srcOrd="1" destOrd="0" parTransId="{37E5ABAD-212D-4C79-955B-E1607A017B55}" sibTransId="{7D2D18EB-2B48-47AD-B80D-AA057278EDE0}"/>
    <dgm:cxn modelId="{196DA3E5-3931-4A88-8D8E-706E645EEE13}" type="presOf" srcId="{484EE94A-0480-44F4-AE43-12EAB3DAECA1}" destId="{5E9C76AD-7DCC-479E-82B1-A3308D3A9BFA}" srcOrd="0" destOrd="1" presId="urn:microsoft.com/office/officeart/2005/8/layout/list1"/>
    <dgm:cxn modelId="{D8C63EB2-07DE-48A5-AC7A-22A8E7BCD4D2}" srcId="{42F610E8-5F76-47D6-92D6-92735B1573F6}" destId="{9B320F0E-DF49-4540-9AD4-6794C50B9C8F}" srcOrd="0" destOrd="0" parTransId="{FD6E80CF-0A37-4DEC-AB9A-85917F4D1E1B}" sibTransId="{9A12E0E0-7C8A-490D-8DDE-C2E85B6FCE71}"/>
    <dgm:cxn modelId="{20647FB0-33E9-4A01-AE33-B77F4AA12055}" type="presOf" srcId="{42F610E8-5F76-47D6-92D6-92735B1573F6}" destId="{0D692944-2E38-4EF0-A608-FAB3A4D6DCD8}" srcOrd="0" destOrd="0" presId="urn:microsoft.com/office/officeart/2005/8/layout/list1"/>
    <dgm:cxn modelId="{AAECDD24-FA2F-4DFA-BA94-4ECEDA382154}" srcId="{9B320F0E-DF49-4540-9AD4-6794C50B9C8F}" destId="{29C2F9F9-8266-422E-ABEC-22F56C0DB2B2}" srcOrd="0" destOrd="0" parTransId="{2D74DADC-88DB-4008-BE95-B5C373CBD9F1}" sibTransId="{5A0A727B-44A3-46C6-A1CF-559593D7C495}"/>
    <dgm:cxn modelId="{73CC521C-803A-442F-A662-B19992CC6CBA}" type="presOf" srcId="{475D9F76-6817-47FC-86A4-A801793E5748}" destId="{92B07084-AE6E-4BC3-BB97-F845C3BF4567}" srcOrd="0" destOrd="0" presId="urn:microsoft.com/office/officeart/2005/8/layout/list1"/>
    <dgm:cxn modelId="{91B1D3EF-7DE2-4EC0-8295-20CA983288BA}" srcId="{EFE8DB0C-4572-4803-9C33-9CEDBF4040B8}" destId="{EA01CDCF-8D36-4085-B406-50DA0BB23136}" srcOrd="2" destOrd="0" parTransId="{DA98E602-8647-4AAF-94B3-98C640A24E94}" sibTransId="{0A56CB30-4791-4BCC-A588-808778037CF5}"/>
    <dgm:cxn modelId="{57347950-0D7D-4676-BE82-B980F579760A}" type="presOf" srcId="{EFE8DB0C-4572-4803-9C33-9CEDBF4040B8}" destId="{F0245DD9-4598-4B64-B60F-61F36DBDBCD7}" srcOrd="1" destOrd="0" presId="urn:microsoft.com/office/officeart/2005/8/layout/list1"/>
    <dgm:cxn modelId="{C40988D7-6717-4467-9C34-C4EF6C5A89C0}" type="presOf" srcId="{27662A8D-DC5D-43BC-9329-D5A9C08F3EC3}" destId="{92B07084-AE6E-4BC3-BB97-F845C3BF4567}" srcOrd="0" destOrd="1" presId="urn:microsoft.com/office/officeart/2005/8/layout/list1"/>
    <dgm:cxn modelId="{E023315F-61A4-4B12-9103-C026300A3225}" type="presOf" srcId="{EFE8DB0C-4572-4803-9C33-9CEDBF4040B8}" destId="{5A87B770-6350-42AC-B28B-43159CD4B8B9}" srcOrd="0" destOrd="0" presId="urn:microsoft.com/office/officeart/2005/8/layout/list1"/>
    <dgm:cxn modelId="{AC4B7148-D98E-417B-B935-CC3C4D3FC8F8}" type="presOf" srcId="{29C2F9F9-8266-422E-ABEC-22F56C0DB2B2}" destId="{5E9C76AD-7DCC-479E-82B1-A3308D3A9BFA}" srcOrd="0" destOrd="0" presId="urn:microsoft.com/office/officeart/2005/8/layout/list1"/>
    <dgm:cxn modelId="{6EC4627C-1A51-4C3E-A458-ABA184F60C54}" type="presParOf" srcId="{0D692944-2E38-4EF0-A608-FAB3A4D6DCD8}" destId="{E5FDB84F-A3F8-49BF-B28C-587FDE0D4102}" srcOrd="0" destOrd="0" presId="urn:microsoft.com/office/officeart/2005/8/layout/list1"/>
    <dgm:cxn modelId="{3D0C9E71-F635-4C84-9D4F-58BBA72E807D}" type="presParOf" srcId="{E5FDB84F-A3F8-49BF-B28C-587FDE0D4102}" destId="{758E2016-0A2F-41EB-A788-D85E8F97DCC4}" srcOrd="0" destOrd="0" presId="urn:microsoft.com/office/officeart/2005/8/layout/list1"/>
    <dgm:cxn modelId="{8594148D-3A74-47B0-B3F5-BD5F92C15758}" type="presParOf" srcId="{E5FDB84F-A3F8-49BF-B28C-587FDE0D4102}" destId="{98536796-714B-4E08-9286-D1F8C90C7B47}" srcOrd="1" destOrd="0" presId="urn:microsoft.com/office/officeart/2005/8/layout/list1"/>
    <dgm:cxn modelId="{B44F4B1C-F61B-4BFD-82DC-D5C3512DE308}" type="presParOf" srcId="{0D692944-2E38-4EF0-A608-FAB3A4D6DCD8}" destId="{F07F7EC9-0BC1-4A5C-A269-C0A6E949CF50}" srcOrd="1" destOrd="0" presId="urn:microsoft.com/office/officeart/2005/8/layout/list1"/>
    <dgm:cxn modelId="{A2E8C1C3-EE56-4FDE-9B2A-4B8D861B0F34}" type="presParOf" srcId="{0D692944-2E38-4EF0-A608-FAB3A4D6DCD8}" destId="{5E9C76AD-7DCC-479E-82B1-A3308D3A9BFA}" srcOrd="2" destOrd="0" presId="urn:microsoft.com/office/officeart/2005/8/layout/list1"/>
    <dgm:cxn modelId="{426F37F2-CBA3-4573-9B23-C10847D28E48}" type="presParOf" srcId="{0D692944-2E38-4EF0-A608-FAB3A4D6DCD8}" destId="{7F4EC4C4-D2AC-4CEC-91DD-051F2EDD5B22}" srcOrd="3" destOrd="0" presId="urn:microsoft.com/office/officeart/2005/8/layout/list1"/>
    <dgm:cxn modelId="{8A8F602C-D620-4FEC-939D-D5DA3F8F60C8}" type="presParOf" srcId="{0D692944-2E38-4EF0-A608-FAB3A4D6DCD8}" destId="{0B9FCAC4-A7B2-4790-8EAB-B865197699CB}" srcOrd="4" destOrd="0" presId="urn:microsoft.com/office/officeart/2005/8/layout/list1"/>
    <dgm:cxn modelId="{C45FA41F-BCF8-43A4-B7D7-15DA1D5AE695}" type="presParOf" srcId="{0B9FCAC4-A7B2-4790-8EAB-B865197699CB}" destId="{5A87B770-6350-42AC-B28B-43159CD4B8B9}" srcOrd="0" destOrd="0" presId="urn:microsoft.com/office/officeart/2005/8/layout/list1"/>
    <dgm:cxn modelId="{7D2C293E-AAE2-4887-BBEE-B22FA3E2CB7F}" type="presParOf" srcId="{0B9FCAC4-A7B2-4790-8EAB-B865197699CB}" destId="{F0245DD9-4598-4B64-B60F-61F36DBDBCD7}" srcOrd="1" destOrd="0" presId="urn:microsoft.com/office/officeart/2005/8/layout/list1"/>
    <dgm:cxn modelId="{1304CAD2-D4AE-4E55-BDC8-BF9B95721D36}" type="presParOf" srcId="{0D692944-2E38-4EF0-A608-FAB3A4D6DCD8}" destId="{CD3179D7-A449-4461-BBB5-027A4123627A}" srcOrd="5" destOrd="0" presId="urn:microsoft.com/office/officeart/2005/8/layout/list1"/>
    <dgm:cxn modelId="{30B77EF5-FFFB-40B5-96C2-3B9E2053389B}" type="presParOf" srcId="{0D692944-2E38-4EF0-A608-FAB3A4D6DCD8}" destId="{92B07084-AE6E-4BC3-BB97-F845C3BF4567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C45F7D4-BF43-4362-844C-9488506B6E3A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pt-PT"/>
        </a:p>
      </dgm:t>
    </dgm:pt>
    <dgm:pt modelId="{C16EC7AC-662D-4355-9FB9-FEBFC6B8A5DE}">
      <dgm:prSet phldrT="[Texto]" custT="1"/>
      <dgm:spPr/>
      <dgm:t>
        <a:bodyPr/>
        <a:lstStyle/>
        <a:p>
          <a:r>
            <a:rPr lang="pt-PT" sz="1200" dirty="0" smtClean="0">
              <a:latin typeface="Arial "/>
            </a:rPr>
            <a:t>Igualdade no tratamento dos </a:t>
          </a:r>
          <a:r>
            <a:rPr lang="pt-PT" sz="1200" dirty="0" err="1" smtClean="0">
              <a:latin typeface="Arial "/>
            </a:rPr>
            <a:t>stakeholders</a:t>
          </a:r>
          <a:endParaRPr lang="pt-PT" sz="1200" dirty="0">
            <a:latin typeface="Arial "/>
          </a:endParaRPr>
        </a:p>
      </dgm:t>
    </dgm:pt>
    <dgm:pt modelId="{34C9C6A0-E3E1-42BB-8E3D-84D9F94043FE}" type="parTrans" cxnId="{C9951F61-BD55-46E7-B874-3977A39B7317}">
      <dgm:prSet/>
      <dgm:spPr/>
      <dgm:t>
        <a:bodyPr/>
        <a:lstStyle/>
        <a:p>
          <a:endParaRPr lang="pt-PT"/>
        </a:p>
      </dgm:t>
    </dgm:pt>
    <dgm:pt modelId="{14344F4E-91C5-44F5-9B4F-83DA0DAA1072}" type="sibTrans" cxnId="{C9951F61-BD55-46E7-B874-3977A39B7317}">
      <dgm:prSet/>
      <dgm:spPr/>
      <dgm:t>
        <a:bodyPr/>
        <a:lstStyle/>
        <a:p>
          <a:endParaRPr lang="pt-PT"/>
        </a:p>
      </dgm:t>
    </dgm:pt>
    <dgm:pt modelId="{753DA29F-4FD3-4288-9FE1-53D924C68807}">
      <dgm:prSet phldrT="[Texto]" custT="1"/>
      <dgm:spPr/>
      <dgm:t>
        <a:bodyPr/>
        <a:lstStyle/>
        <a:p>
          <a:r>
            <a:rPr lang="pt-PT" sz="1200" dirty="0" smtClean="0">
              <a:latin typeface="Arial "/>
            </a:rPr>
            <a:t>Reforço dos direitos dos </a:t>
          </a:r>
          <a:r>
            <a:rPr lang="pt-PT" sz="1200" dirty="0" err="1" smtClean="0">
              <a:latin typeface="Arial "/>
            </a:rPr>
            <a:t>acionistas</a:t>
          </a:r>
          <a:r>
            <a:rPr lang="pt-PT" sz="1200" dirty="0" smtClean="0">
              <a:latin typeface="Arial "/>
            </a:rPr>
            <a:t> e a </a:t>
          </a:r>
          <a:r>
            <a:rPr lang="pt-PT" sz="1200" dirty="0" err="1" smtClean="0">
              <a:latin typeface="Arial "/>
            </a:rPr>
            <a:t>proteção</a:t>
          </a:r>
          <a:r>
            <a:rPr lang="pt-PT" sz="1200" dirty="0" smtClean="0">
              <a:latin typeface="Arial "/>
            </a:rPr>
            <a:t> dos trabalhadores, credores e outras partes interessadas</a:t>
          </a:r>
          <a:endParaRPr lang="pt-PT" sz="1200" dirty="0">
            <a:latin typeface="Arial "/>
          </a:endParaRPr>
        </a:p>
      </dgm:t>
    </dgm:pt>
    <dgm:pt modelId="{1CEE7215-239A-4942-8B1B-297DBFB1EA3F}" type="parTrans" cxnId="{1D4FCE8E-550D-487B-B176-FCD7D427990E}">
      <dgm:prSet/>
      <dgm:spPr/>
      <dgm:t>
        <a:bodyPr/>
        <a:lstStyle/>
        <a:p>
          <a:endParaRPr lang="pt-PT"/>
        </a:p>
      </dgm:t>
    </dgm:pt>
    <dgm:pt modelId="{C0B19B7E-E845-4586-A4B9-469AE87A3568}" type="sibTrans" cxnId="{1D4FCE8E-550D-487B-B176-FCD7D427990E}">
      <dgm:prSet/>
      <dgm:spPr/>
      <dgm:t>
        <a:bodyPr/>
        <a:lstStyle/>
        <a:p>
          <a:endParaRPr lang="pt-PT"/>
        </a:p>
      </dgm:t>
    </dgm:pt>
    <dgm:pt modelId="{2CCDA0AA-4EB6-4238-BAA4-95BE7B99753F}">
      <dgm:prSet phldrT="[Texto]" custT="1"/>
      <dgm:spPr/>
      <dgm:t>
        <a:bodyPr/>
        <a:lstStyle/>
        <a:p>
          <a:r>
            <a:rPr lang="pt-PT" sz="1200" dirty="0" smtClean="0">
              <a:latin typeface="Arial "/>
            </a:rPr>
            <a:t>Transparência da gestão; Sistema de Regulação de Conflitos </a:t>
          </a:r>
          <a:r>
            <a:rPr lang="pt-PT" sz="1200" dirty="0" err="1" smtClean="0">
              <a:latin typeface="Arial "/>
            </a:rPr>
            <a:t>inter-agentes</a:t>
          </a:r>
          <a:r>
            <a:rPr lang="pt-PT" sz="1200" dirty="0" smtClean="0">
              <a:latin typeface="Arial "/>
            </a:rPr>
            <a:t> (gestores, accionistas, clientes, colaboradores e fornecedores</a:t>
          </a:r>
          <a:endParaRPr lang="pt-PT" sz="1200" dirty="0">
            <a:latin typeface="Arial "/>
          </a:endParaRPr>
        </a:p>
      </dgm:t>
    </dgm:pt>
    <dgm:pt modelId="{D64B773A-65AB-4DFA-B67C-1D76C187E905}" type="parTrans" cxnId="{EDBC02E3-B292-4C66-A3BF-70D9761830D2}">
      <dgm:prSet/>
      <dgm:spPr/>
      <dgm:t>
        <a:bodyPr/>
        <a:lstStyle/>
        <a:p>
          <a:endParaRPr lang="pt-PT"/>
        </a:p>
      </dgm:t>
    </dgm:pt>
    <dgm:pt modelId="{A6064DA2-9615-40D9-8F28-5E18464BE7B0}" type="sibTrans" cxnId="{EDBC02E3-B292-4C66-A3BF-70D9761830D2}">
      <dgm:prSet/>
      <dgm:spPr/>
      <dgm:t>
        <a:bodyPr/>
        <a:lstStyle/>
        <a:p>
          <a:endParaRPr lang="pt-PT"/>
        </a:p>
      </dgm:t>
    </dgm:pt>
    <dgm:pt modelId="{3A666F89-D796-4D6E-8404-9440E39321B5}">
      <dgm:prSet phldrT="[Texto]" custT="1"/>
      <dgm:spPr/>
      <dgm:t>
        <a:bodyPr/>
        <a:lstStyle/>
        <a:p>
          <a:r>
            <a:rPr lang="pt-PT" sz="1200" dirty="0" smtClean="0">
              <a:latin typeface="Arial "/>
            </a:rPr>
            <a:t>Promover a eficiência e a competitividade das empresas</a:t>
          </a:r>
          <a:endParaRPr lang="pt-PT" sz="1200" dirty="0">
            <a:latin typeface="Arial "/>
          </a:endParaRPr>
        </a:p>
      </dgm:t>
    </dgm:pt>
    <dgm:pt modelId="{E0D5FBF6-FFB3-4535-977B-F2CA1E590442}" type="parTrans" cxnId="{F2F5B418-22EA-4A59-9C74-233172DB9287}">
      <dgm:prSet/>
      <dgm:spPr/>
      <dgm:t>
        <a:bodyPr/>
        <a:lstStyle/>
        <a:p>
          <a:endParaRPr lang="pt-PT"/>
        </a:p>
      </dgm:t>
    </dgm:pt>
    <dgm:pt modelId="{73E5268E-1F6A-4F13-B9AF-BABF4E2C023C}" type="sibTrans" cxnId="{F2F5B418-22EA-4A59-9C74-233172DB9287}">
      <dgm:prSet/>
      <dgm:spPr/>
      <dgm:t>
        <a:bodyPr/>
        <a:lstStyle/>
        <a:p>
          <a:endParaRPr lang="pt-PT"/>
        </a:p>
      </dgm:t>
    </dgm:pt>
    <dgm:pt modelId="{758A13A2-776C-4F51-8F47-AE7D90FFB196}">
      <dgm:prSet phldrT="[Texto]" custT="1"/>
      <dgm:spPr/>
      <dgm:t>
        <a:bodyPr/>
        <a:lstStyle/>
        <a:p>
          <a:r>
            <a:rPr lang="pt-PT" sz="1200" dirty="0" smtClean="0">
              <a:latin typeface="Arial "/>
            </a:rPr>
            <a:t>Exaltar a confiança nos mercados de capitais</a:t>
          </a:r>
          <a:endParaRPr lang="pt-PT" sz="1200" dirty="0">
            <a:latin typeface="Arial "/>
          </a:endParaRPr>
        </a:p>
      </dgm:t>
    </dgm:pt>
    <dgm:pt modelId="{A9BF1844-C11C-4180-9DB3-C24B97BF4E35}" type="parTrans" cxnId="{1EB4AB48-EA2C-4C8E-A2C9-D2AE543A6F51}">
      <dgm:prSet/>
      <dgm:spPr/>
      <dgm:t>
        <a:bodyPr/>
        <a:lstStyle/>
        <a:p>
          <a:endParaRPr lang="pt-PT"/>
        </a:p>
      </dgm:t>
    </dgm:pt>
    <dgm:pt modelId="{AF3EBFD0-D08C-47BF-A592-FF8C63615CDC}" type="sibTrans" cxnId="{1EB4AB48-EA2C-4C8E-A2C9-D2AE543A6F51}">
      <dgm:prSet/>
      <dgm:spPr/>
      <dgm:t>
        <a:bodyPr/>
        <a:lstStyle/>
        <a:p>
          <a:endParaRPr lang="pt-PT"/>
        </a:p>
      </dgm:t>
    </dgm:pt>
    <dgm:pt modelId="{777C569E-F2AA-4485-A7DE-E0CB89CA1BE3}">
      <dgm:prSet phldrT="[Texto]" custT="1"/>
      <dgm:spPr/>
      <dgm:t>
        <a:bodyPr/>
        <a:lstStyle/>
        <a:p>
          <a:r>
            <a:rPr lang="pt-PT" sz="1200" dirty="0" smtClean="0">
              <a:latin typeface="Arial "/>
            </a:rPr>
            <a:t>Desenvolver o alinhamento de interesses na organização</a:t>
          </a:r>
          <a:endParaRPr lang="pt-PT" sz="1200" dirty="0">
            <a:latin typeface="Arial "/>
          </a:endParaRPr>
        </a:p>
      </dgm:t>
    </dgm:pt>
    <dgm:pt modelId="{D2A8ED24-2148-476B-B343-34354803B8DE}" type="parTrans" cxnId="{C2A8E3A0-7C3B-4763-9663-26F167141358}">
      <dgm:prSet/>
      <dgm:spPr/>
      <dgm:t>
        <a:bodyPr/>
        <a:lstStyle/>
        <a:p>
          <a:endParaRPr lang="pt-PT"/>
        </a:p>
      </dgm:t>
    </dgm:pt>
    <dgm:pt modelId="{9C24CABE-23F7-485A-975C-D0E9A833F9C8}" type="sibTrans" cxnId="{C2A8E3A0-7C3B-4763-9663-26F167141358}">
      <dgm:prSet/>
      <dgm:spPr/>
      <dgm:t>
        <a:bodyPr/>
        <a:lstStyle/>
        <a:p>
          <a:endParaRPr lang="pt-PT"/>
        </a:p>
      </dgm:t>
    </dgm:pt>
    <dgm:pt modelId="{CB25AFE3-1A14-47DE-8DAA-5E81D11BF632}">
      <dgm:prSet phldrT="[Texto]" custT="1"/>
      <dgm:spPr/>
      <dgm:t>
        <a:bodyPr/>
        <a:lstStyle/>
        <a:p>
          <a:r>
            <a:rPr lang="pt-PT" sz="1200" dirty="0" err="1" smtClean="0">
              <a:latin typeface="Arial "/>
            </a:rPr>
            <a:t>Accountability</a:t>
          </a:r>
          <a:r>
            <a:rPr lang="pt-PT" sz="1200" dirty="0" smtClean="0">
              <a:latin typeface="Arial "/>
            </a:rPr>
            <a:t> (prestação de contas, responsabilidade e KPI-</a:t>
          </a:r>
          <a:r>
            <a:rPr lang="pt-PT" sz="1200" dirty="0" err="1" smtClean="0">
              <a:latin typeface="Arial "/>
            </a:rPr>
            <a:t>Key</a:t>
          </a:r>
          <a:r>
            <a:rPr lang="pt-PT" sz="1200" dirty="0" smtClean="0">
              <a:latin typeface="Arial "/>
            </a:rPr>
            <a:t> Performance </a:t>
          </a:r>
          <a:r>
            <a:rPr lang="pt-PT" sz="1200" dirty="0" err="1" smtClean="0">
              <a:latin typeface="Arial "/>
            </a:rPr>
            <a:t>Indicator</a:t>
          </a:r>
          <a:r>
            <a:rPr lang="pt-PT" sz="1200" dirty="0" smtClean="0">
              <a:latin typeface="Arial "/>
            </a:rPr>
            <a:t>);</a:t>
          </a:r>
          <a:endParaRPr lang="pt-PT" sz="1200" dirty="0">
            <a:latin typeface="Arial "/>
          </a:endParaRPr>
        </a:p>
      </dgm:t>
    </dgm:pt>
    <dgm:pt modelId="{5D30E29F-0BE9-4AD9-9973-087513C40F21}" type="parTrans" cxnId="{D541283C-B9C3-4E79-9E0D-972EB272BF7C}">
      <dgm:prSet/>
      <dgm:spPr/>
      <dgm:t>
        <a:bodyPr/>
        <a:lstStyle/>
        <a:p>
          <a:endParaRPr lang="pt-PT"/>
        </a:p>
      </dgm:t>
    </dgm:pt>
    <dgm:pt modelId="{32E27FD8-D9BE-42F1-B8A5-B5FA31DF4751}" type="sibTrans" cxnId="{D541283C-B9C3-4E79-9E0D-972EB272BF7C}">
      <dgm:prSet/>
      <dgm:spPr/>
      <dgm:t>
        <a:bodyPr/>
        <a:lstStyle/>
        <a:p>
          <a:endParaRPr lang="pt-PT"/>
        </a:p>
      </dgm:t>
    </dgm:pt>
    <dgm:pt modelId="{2EFB3CA2-2A62-460B-BCD2-764995379F61}">
      <dgm:prSet/>
      <dgm:spPr/>
      <dgm:t>
        <a:bodyPr/>
        <a:lstStyle/>
        <a:p>
          <a:endParaRPr lang="pt-PT"/>
        </a:p>
      </dgm:t>
    </dgm:pt>
    <dgm:pt modelId="{AEE5B6D1-0AF8-4D48-AB2A-DCB6A099D8FC}" type="parTrans" cxnId="{E9B8246C-167B-46BD-8C4C-F0A932AC94B3}">
      <dgm:prSet/>
      <dgm:spPr/>
      <dgm:t>
        <a:bodyPr/>
        <a:lstStyle/>
        <a:p>
          <a:endParaRPr lang="pt-PT"/>
        </a:p>
      </dgm:t>
    </dgm:pt>
    <dgm:pt modelId="{3AFDA85E-E59B-4A7F-BF59-2C16D4124913}" type="sibTrans" cxnId="{E9B8246C-167B-46BD-8C4C-F0A932AC94B3}">
      <dgm:prSet/>
      <dgm:spPr/>
      <dgm:t>
        <a:bodyPr/>
        <a:lstStyle/>
        <a:p>
          <a:endParaRPr lang="pt-PT"/>
        </a:p>
      </dgm:t>
    </dgm:pt>
    <dgm:pt modelId="{B7EE0368-764B-4093-A436-1F82975CB850}" type="pres">
      <dgm:prSet presAssocID="{5C45F7D4-BF43-4362-844C-9488506B6E3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t-PT"/>
        </a:p>
      </dgm:t>
    </dgm:pt>
    <dgm:pt modelId="{FE906E75-28F7-4FC2-8C5B-C31A08AEECA9}" type="pres">
      <dgm:prSet presAssocID="{5C45F7D4-BF43-4362-844C-9488506B6E3A}" presName="Name1" presStyleCnt="0"/>
      <dgm:spPr/>
    </dgm:pt>
    <dgm:pt modelId="{B7ED5A25-0437-4B7D-8FC4-1990371D7459}" type="pres">
      <dgm:prSet presAssocID="{5C45F7D4-BF43-4362-844C-9488506B6E3A}" presName="cycle" presStyleCnt="0"/>
      <dgm:spPr/>
    </dgm:pt>
    <dgm:pt modelId="{D38EF1DD-6E8D-4886-BB17-B5B365FF51E8}" type="pres">
      <dgm:prSet presAssocID="{5C45F7D4-BF43-4362-844C-9488506B6E3A}" presName="srcNode" presStyleLbl="node1" presStyleIdx="0" presStyleCnt="7"/>
      <dgm:spPr/>
    </dgm:pt>
    <dgm:pt modelId="{F9C98411-2BAB-4068-98BB-9267C93A92AD}" type="pres">
      <dgm:prSet presAssocID="{5C45F7D4-BF43-4362-844C-9488506B6E3A}" presName="conn" presStyleLbl="parChTrans1D2" presStyleIdx="0" presStyleCnt="1"/>
      <dgm:spPr/>
      <dgm:t>
        <a:bodyPr/>
        <a:lstStyle/>
        <a:p>
          <a:endParaRPr lang="pt-PT"/>
        </a:p>
      </dgm:t>
    </dgm:pt>
    <dgm:pt modelId="{F2CABD9B-D68D-453B-922D-5163A8F15CEE}" type="pres">
      <dgm:prSet presAssocID="{5C45F7D4-BF43-4362-844C-9488506B6E3A}" presName="extraNode" presStyleLbl="node1" presStyleIdx="0" presStyleCnt="7"/>
      <dgm:spPr/>
    </dgm:pt>
    <dgm:pt modelId="{378DEF50-C2A1-476D-97C2-FD4D69CF5BF4}" type="pres">
      <dgm:prSet presAssocID="{5C45F7D4-BF43-4362-844C-9488506B6E3A}" presName="dstNode" presStyleLbl="node1" presStyleIdx="0" presStyleCnt="7"/>
      <dgm:spPr/>
    </dgm:pt>
    <dgm:pt modelId="{198A09DE-0C0B-4171-A30E-82B5D6FE4001}" type="pres">
      <dgm:prSet presAssocID="{C16EC7AC-662D-4355-9FB9-FEBFC6B8A5DE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D1271F60-A9CB-44A4-B0EB-E84FA6C09B1B}" type="pres">
      <dgm:prSet presAssocID="{C16EC7AC-662D-4355-9FB9-FEBFC6B8A5DE}" presName="accent_1" presStyleCnt="0"/>
      <dgm:spPr/>
    </dgm:pt>
    <dgm:pt modelId="{A6DF666F-D96A-4475-ABCD-F2EE6D4ADAC2}" type="pres">
      <dgm:prSet presAssocID="{C16EC7AC-662D-4355-9FB9-FEBFC6B8A5DE}" presName="accentRepeatNode" presStyleLbl="solidFgAcc1" presStyleIdx="0" presStyleCnt="7"/>
      <dgm:spPr/>
    </dgm:pt>
    <dgm:pt modelId="{7D2EB606-A331-4436-8697-0CADE761E831}" type="pres">
      <dgm:prSet presAssocID="{753DA29F-4FD3-4288-9FE1-53D924C68807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42E9FA87-44A9-4373-8EBD-48DFE52AC061}" type="pres">
      <dgm:prSet presAssocID="{753DA29F-4FD3-4288-9FE1-53D924C68807}" presName="accent_2" presStyleCnt="0"/>
      <dgm:spPr/>
    </dgm:pt>
    <dgm:pt modelId="{216F41EA-4109-458D-85E2-812274182ECC}" type="pres">
      <dgm:prSet presAssocID="{753DA29F-4FD3-4288-9FE1-53D924C68807}" presName="accentRepeatNode" presStyleLbl="solidFgAcc1" presStyleIdx="1" presStyleCnt="7" custLinFactNeighborX="-4808" custLinFactNeighborY="-88"/>
      <dgm:spPr/>
    </dgm:pt>
    <dgm:pt modelId="{27A2AC07-6F67-492A-AEF4-A7748F86AC42}" type="pres">
      <dgm:prSet presAssocID="{2CCDA0AA-4EB6-4238-BAA4-95BE7B99753F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4A79C7E3-A714-4E71-8F96-010AC2A1131C}" type="pres">
      <dgm:prSet presAssocID="{2CCDA0AA-4EB6-4238-BAA4-95BE7B99753F}" presName="accent_3" presStyleCnt="0"/>
      <dgm:spPr/>
    </dgm:pt>
    <dgm:pt modelId="{C04E4959-CA3B-45B3-A458-D7D8346FFDF1}" type="pres">
      <dgm:prSet presAssocID="{2CCDA0AA-4EB6-4238-BAA4-95BE7B99753F}" presName="accentRepeatNode" presStyleLbl="solidFgAcc1" presStyleIdx="2" presStyleCnt="7"/>
      <dgm:spPr/>
    </dgm:pt>
    <dgm:pt modelId="{FCA12A1E-18DC-4165-B58D-FC6F5DC61B4A}" type="pres">
      <dgm:prSet presAssocID="{3A666F89-D796-4D6E-8404-9440E39321B5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7A4440FB-066F-4763-9734-3F9DD7708AFD}" type="pres">
      <dgm:prSet presAssocID="{3A666F89-D796-4D6E-8404-9440E39321B5}" presName="accent_4" presStyleCnt="0"/>
      <dgm:spPr/>
    </dgm:pt>
    <dgm:pt modelId="{8DB759A1-758F-4D5F-BD90-4631CFA82906}" type="pres">
      <dgm:prSet presAssocID="{3A666F89-D796-4D6E-8404-9440E39321B5}" presName="accentRepeatNode" presStyleLbl="solidFgAcc1" presStyleIdx="3" presStyleCnt="7"/>
      <dgm:spPr/>
    </dgm:pt>
    <dgm:pt modelId="{2DED8DEF-F56A-4810-8E9C-ADC4C6CA1222}" type="pres">
      <dgm:prSet presAssocID="{758A13A2-776C-4F51-8F47-AE7D90FFB196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7AF0678B-098E-4438-BB5D-37F3DF418878}" type="pres">
      <dgm:prSet presAssocID="{758A13A2-776C-4F51-8F47-AE7D90FFB196}" presName="accent_5" presStyleCnt="0"/>
      <dgm:spPr/>
    </dgm:pt>
    <dgm:pt modelId="{6B8C604F-DAC1-4CEE-83A4-A44B1331339F}" type="pres">
      <dgm:prSet presAssocID="{758A13A2-776C-4F51-8F47-AE7D90FFB196}" presName="accentRepeatNode" presStyleLbl="solidFgAcc1" presStyleIdx="4" presStyleCnt="7"/>
      <dgm:spPr/>
    </dgm:pt>
    <dgm:pt modelId="{AC1006F5-8890-4472-90A1-A6FCA3DE9A51}" type="pres">
      <dgm:prSet presAssocID="{777C569E-F2AA-4485-A7DE-E0CB89CA1BE3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F2862D18-DADF-4606-AB67-6DB4D32917D0}" type="pres">
      <dgm:prSet presAssocID="{777C569E-F2AA-4485-A7DE-E0CB89CA1BE3}" presName="accent_6" presStyleCnt="0"/>
      <dgm:spPr/>
    </dgm:pt>
    <dgm:pt modelId="{9CD8EE86-939C-4ADD-A010-8B220B5D8F65}" type="pres">
      <dgm:prSet presAssocID="{777C569E-F2AA-4485-A7DE-E0CB89CA1BE3}" presName="accentRepeatNode" presStyleLbl="solidFgAcc1" presStyleIdx="5" presStyleCnt="7"/>
      <dgm:spPr/>
    </dgm:pt>
    <dgm:pt modelId="{9108B057-5BD1-4425-8814-CF0E92CF5D0C}" type="pres">
      <dgm:prSet presAssocID="{CB25AFE3-1A14-47DE-8DAA-5E81D11BF632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022F82E9-AC37-4EDA-A016-7D5319895290}" type="pres">
      <dgm:prSet presAssocID="{CB25AFE3-1A14-47DE-8DAA-5E81D11BF632}" presName="accent_7" presStyleCnt="0"/>
      <dgm:spPr/>
    </dgm:pt>
    <dgm:pt modelId="{985BB25A-08C3-44DB-BBCC-DA45AD2A4FDE}" type="pres">
      <dgm:prSet presAssocID="{CB25AFE3-1A14-47DE-8DAA-5E81D11BF632}" presName="accentRepeatNode" presStyleLbl="solidFgAcc1" presStyleIdx="6" presStyleCnt="7"/>
      <dgm:spPr/>
    </dgm:pt>
  </dgm:ptLst>
  <dgm:cxnLst>
    <dgm:cxn modelId="{A4E94B38-8481-4DA4-8906-DEEA50382DC2}" type="presOf" srcId="{758A13A2-776C-4F51-8F47-AE7D90FFB196}" destId="{2DED8DEF-F56A-4810-8E9C-ADC4C6CA1222}" srcOrd="0" destOrd="0" presId="urn:microsoft.com/office/officeart/2008/layout/VerticalCurvedList"/>
    <dgm:cxn modelId="{C2A8E3A0-7C3B-4763-9663-26F167141358}" srcId="{5C45F7D4-BF43-4362-844C-9488506B6E3A}" destId="{777C569E-F2AA-4485-A7DE-E0CB89CA1BE3}" srcOrd="5" destOrd="0" parTransId="{D2A8ED24-2148-476B-B343-34354803B8DE}" sibTransId="{9C24CABE-23F7-485A-975C-D0E9A833F9C8}"/>
    <dgm:cxn modelId="{F2F5B418-22EA-4A59-9C74-233172DB9287}" srcId="{5C45F7D4-BF43-4362-844C-9488506B6E3A}" destId="{3A666F89-D796-4D6E-8404-9440E39321B5}" srcOrd="3" destOrd="0" parTransId="{E0D5FBF6-FFB3-4535-977B-F2CA1E590442}" sibTransId="{73E5268E-1F6A-4F13-B9AF-BABF4E2C023C}"/>
    <dgm:cxn modelId="{E9B8246C-167B-46BD-8C4C-F0A932AC94B3}" srcId="{5C45F7D4-BF43-4362-844C-9488506B6E3A}" destId="{2EFB3CA2-2A62-460B-BCD2-764995379F61}" srcOrd="7" destOrd="0" parTransId="{AEE5B6D1-0AF8-4D48-AB2A-DCB6A099D8FC}" sibTransId="{3AFDA85E-E59B-4A7F-BF59-2C16D4124913}"/>
    <dgm:cxn modelId="{C2A93E5C-4DAD-477B-879E-B0D898B273B1}" type="presOf" srcId="{5C45F7D4-BF43-4362-844C-9488506B6E3A}" destId="{B7EE0368-764B-4093-A436-1F82975CB850}" srcOrd="0" destOrd="0" presId="urn:microsoft.com/office/officeart/2008/layout/VerticalCurvedList"/>
    <dgm:cxn modelId="{2C2390CF-9155-4240-A8D3-9070B6A7EA37}" type="presOf" srcId="{3A666F89-D796-4D6E-8404-9440E39321B5}" destId="{FCA12A1E-18DC-4165-B58D-FC6F5DC61B4A}" srcOrd="0" destOrd="0" presId="urn:microsoft.com/office/officeart/2008/layout/VerticalCurvedList"/>
    <dgm:cxn modelId="{85211114-0BF5-435D-9767-BFB703658F19}" type="presOf" srcId="{2CCDA0AA-4EB6-4238-BAA4-95BE7B99753F}" destId="{27A2AC07-6F67-492A-AEF4-A7748F86AC42}" srcOrd="0" destOrd="0" presId="urn:microsoft.com/office/officeart/2008/layout/VerticalCurvedList"/>
    <dgm:cxn modelId="{C9951F61-BD55-46E7-B874-3977A39B7317}" srcId="{5C45F7D4-BF43-4362-844C-9488506B6E3A}" destId="{C16EC7AC-662D-4355-9FB9-FEBFC6B8A5DE}" srcOrd="0" destOrd="0" parTransId="{34C9C6A0-E3E1-42BB-8E3D-84D9F94043FE}" sibTransId="{14344F4E-91C5-44F5-9B4F-83DA0DAA1072}"/>
    <dgm:cxn modelId="{EC5C34F8-9519-4CB6-8961-474BB6B2A84D}" type="presOf" srcId="{777C569E-F2AA-4485-A7DE-E0CB89CA1BE3}" destId="{AC1006F5-8890-4472-90A1-A6FCA3DE9A51}" srcOrd="0" destOrd="0" presId="urn:microsoft.com/office/officeart/2008/layout/VerticalCurvedList"/>
    <dgm:cxn modelId="{843D2114-92AC-4108-BB25-6FDB35CE8758}" type="presOf" srcId="{753DA29F-4FD3-4288-9FE1-53D924C68807}" destId="{7D2EB606-A331-4436-8697-0CADE761E831}" srcOrd="0" destOrd="0" presId="urn:microsoft.com/office/officeart/2008/layout/VerticalCurvedList"/>
    <dgm:cxn modelId="{1EB4AB48-EA2C-4C8E-A2C9-D2AE543A6F51}" srcId="{5C45F7D4-BF43-4362-844C-9488506B6E3A}" destId="{758A13A2-776C-4F51-8F47-AE7D90FFB196}" srcOrd="4" destOrd="0" parTransId="{A9BF1844-C11C-4180-9DB3-C24B97BF4E35}" sibTransId="{AF3EBFD0-D08C-47BF-A592-FF8C63615CDC}"/>
    <dgm:cxn modelId="{B3C503AA-EED3-4104-8317-F4F548161B9B}" type="presOf" srcId="{CB25AFE3-1A14-47DE-8DAA-5E81D11BF632}" destId="{9108B057-5BD1-4425-8814-CF0E92CF5D0C}" srcOrd="0" destOrd="0" presId="urn:microsoft.com/office/officeart/2008/layout/VerticalCurvedList"/>
    <dgm:cxn modelId="{1D4FCE8E-550D-487B-B176-FCD7D427990E}" srcId="{5C45F7D4-BF43-4362-844C-9488506B6E3A}" destId="{753DA29F-4FD3-4288-9FE1-53D924C68807}" srcOrd="1" destOrd="0" parTransId="{1CEE7215-239A-4942-8B1B-297DBFB1EA3F}" sibTransId="{C0B19B7E-E845-4586-A4B9-469AE87A3568}"/>
    <dgm:cxn modelId="{D541283C-B9C3-4E79-9E0D-972EB272BF7C}" srcId="{5C45F7D4-BF43-4362-844C-9488506B6E3A}" destId="{CB25AFE3-1A14-47DE-8DAA-5E81D11BF632}" srcOrd="6" destOrd="0" parTransId="{5D30E29F-0BE9-4AD9-9973-087513C40F21}" sibTransId="{32E27FD8-D9BE-42F1-B8A5-B5FA31DF4751}"/>
    <dgm:cxn modelId="{E3E32B81-01C6-4904-9A78-1187A35FEA5A}" type="presOf" srcId="{C16EC7AC-662D-4355-9FB9-FEBFC6B8A5DE}" destId="{198A09DE-0C0B-4171-A30E-82B5D6FE4001}" srcOrd="0" destOrd="0" presId="urn:microsoft.com/office/officeart/2008/layout/VerticalCurvedList"/>
    <dgm:cxn modelId="{80A6D986-F5BD-49C7-BD1A-3697180F3BCF}" type="presOf" srcId="{14344F4E-91C5-44F5-9B4F-83DA0DAA1072}" destId="{F9C98411-2BAB-4068-98BB-9267C93A92AD}" srcOrd="0" destOrd="0" presId="urn:microsoft.com/office/officeart/2008/layout/VerticalCurvedList"/>
    <dgm:cxn modelId="{EDBC02E3-B292-4C66-A3BF-70D9761830D2}" srcId="{5C45F7D4-BF43-4362-844C-9488506B6E3A}" destId="{2CCDA0AA-4EB6-4238-BAA4-95BE7B99753F}" srcOrd="2" destOrd="0" parTransId="{D64B773A-65AB-4DFA-B67C-1D76C187E905}" sibTransId="{A6064DA2-9615-40D9-8F28-5E18464BE7B0}"/>
    <dgm:cxn modelId="{63895885-799C-4116-9EC4-771E44CA969E}" type="presParOf" srcId="{B7EE0368-764B-4093-A436-1F82975CB850}" destId="{FE906E75-28F7-4FC2-8C5B-C31A08AEECA9}" srcOrd="0" destOrd="0" presId="urn:microsoft.com/office/officeart/2008/layout/VerticalCurvedList"/>
    <dgm:cxn modelId="{A43922D7-6D28-43C9-9869-82E07D1CBC56}" type="presParOf" srcId="{FE906E75-28F7-4FC2-8C5B-C31A08AEECA9}" destId="{B7ED5A25-0437-4B7D-8FC4-1990371D7459}" srcOrd="0" destOrd="0" presId="urn:microsoft.com/office/officeart/2008/layout/VerticalCurvedList"/>
    <dgm:cxn modelId="{D93725AE-9F85-4420-92D4-E99860034B43}" type="presParOf" srcId="{B7ED5A25-0437-4B7D-8FC4-1990371D7459}" destId="{D38EF1DD-6E8D-4886-BB17-B5B365FF51E8}" srcOrd="0" destOrd="0" presId="urn:microsoft.com/office/officeart/2008/layout/VerticalCurvedList"/>
    <dgm:cxn modelId="{BAF1584E-652F-40E1-A79E-34691703913C}" type="presParOf" srcId="{B7ED5A25-0437-4B7D-8FC4-1990371D7459}" destId="{F9C98411-2BAB-4068-98BB-9267C93A92AD}" srcOrd="1" destOrd="0" presId="urn:microsoft.com/office/officeart/2008/layout/VerticalCurvedList"/>
    <dgm:cxn modelId="{1C663DA4-5795-4EE7-AAC8-988D4C1CBF50}" type="presParOf" srcId="{B7ED5A25-0437-4B7D-8FC4-1990371D7459}" destId="{F2CABD9B-D68D-453B-922D-5163A8F15CEE}" srcOrd="2" destOrd="0" presId="urn:microsoft.com/office/officeart/2008/layout/VerticalCurvedList"/>
    <dgm:cxn modelId="{5679CF3B-EBBA-4C93-AAA7-26F682CFDBA5}" type="presParOf" srcId="{B7ED5A25-0437-4B7D-8FC4-1990371D7459}" destId="{378DEF50-C2A1-476D-97C2-FD4D69CF5BF4}" srcOrd="3" destOrd="0" presId="urn:microsoft.com/office/officeart/2008/layout/VerticalCurvedList"/>
    <dgm:cxn modelId="{747254F3-C17B-4453-A5D8-9F39CEBB1D6D}" type="presParOf" srcId="{FE906E75-28F7-4FC2-8C5B-C31A08AEECA9}" destId="{198A09DE-0C0B-4171-A30E-82B5D6FE4001}" srcOrd="1" destOrd="0" presId="urn:microsoft.com/office/officeart/2008/layout/VerticalCurvedList"/>
    <dgm:cxn modelId="{E96A3178-F358-4F1A-91D6-B5031D68FB58}" type="presParOf" srcId="{FE906E75-28F7-4FC2-8C5B-C31A08AEECA9}" destId="{D1271F60-A9CB-44A4-B0EB-E84FA6C09B1B}" srcOrd="2" destOrd="0" presId="urn:microsoft.com/office/officeart/2008/layout/VerticalCurvedList"/>
    <dgm:cxn modelId="{9B6EF170-7A4C-44CF-8115-55599F8D006D}" type="presParOf" srcId="{D1271F60-A9CB-44A4-B0EB-E84FA6C09B1B}" destId="{A6DF666F-D96A-4475-ABCD-F2EE6D4ADAC2}" srcOrd="0" destOrd="0" presId="urn:microsoft.com/office/officeart/2008/layout/VerticalCurvedList"/>
    <dgm:cxn modelId="{CCBE7592-648D-41A5-A6F9-85DA608D03F0}" type="presParOf" srcId="{FE906E75-28F7-4FC2-8C5B-C31A08AEECA9}" destId="{7D2EB606-A331-4436-8697-0CADE761E831}" srcOrd="3" destOrd="0" presId="urn:microsoft.com/office/officeart/2008/layout/VerticalCurvedList"/>
    <dgm:cxn modelId="{F5DAA6BE-B2FB-4E6D-8A93-82FCE897D30F}" type="presParOf" srcId="{FE906E75-28F7-4FC2-8C5B-C31A08AEECA9}" destId="{42E9FA87-44A9-4373-8EBD-48DFE52AC061}" srcOrd="4" destOrd="0" presId="urn:microsoft.com/office/officeart/2008/layout/VerticalCurvedList"/>
    <dgm:cxn modelId="{215621B9-0945-4451-9B06-571515BAB804}" type="presParOf" srcId="{42E9FA87-44A9-4373-8EBD-48DFE52AC061}" destId="{216F41EA-4109-458D-85E2-812274182ECC}" srcOrd="0" destOrd="0" presId="urn:microsoft.com/office/officeart/2008/layout/VerticalCurvedList"/>
    <dgm:cxn modelId="{9DE906C3-203B-4E3F-B41B-2E6D0A577216}" type="presParOf" srcId="{FE906E75-28F7-4FC2-8C5B-C31A08AEECA9}" destId="{27A2AC07-6F67-492A-AEF4-A7748F86AC42}" srcOrd="5" destOrd="0" presId="urn:microsoft.com/office/officeart/2008/layout/VerticalCurvedList"/>
    <dgm:cxn modelId="{A8CFAD35-F2EE-4A05-B238-32BD6A7E05B9}" type="presParOf" srcId="{FE906E75-28F7-4FC2-8C5B-C31A08AEECA9}" destId="{4A79C7E3-A714-4E71-8F96-010AC2A1131C}" srcOrd="6" destOrd="0" presId="urn:microsoft.com/office/officeart/2008/layout/VerticalCurvedList"/>
    <dgm:cxn modelId="{C45F584B-7DA2-4B02-A778-9792544076FB}" type="presParOf" srcId="{4A79C7E3-A714-4E71-8F96-010AC2A1131C}" destId="{C04E4959-CA3B-45B3-A458-D7D8346FFDF1}" srcOrd="0" destOrd="0" presId="urn:microsoft.com/office/officeart/2008/layout/VerticalCurvedList"/>
    <dgm:cxn modelId="{FABB5253-AB7B-402B-AC4D-A8A40E04D777}" type="presParOf" srcId="{FE906E75-28F7-4FC2-8C5B-C31A08AEECA9}" destId="{FCA12A1E-18DC-4165-B58D-FC6F5DC61B4A}" srcOrd="7" destOrd="0" presId="urn:microsoft.com/office/officeart/2008/layout/VerticalCurvedList"/>
    <dgm:cxn modelId="{98D29E7E-2E12-43FB-8310-826C38500947}" type="presParOf" srcId="{FE906E75-28F7-4FC2-8C5B-C31A08AEECA9}" destId="{7A4440FB-066F-4763-9734-3F9DD7708AFD}" srcOrd="8" destOrd="0" presId="urn:microsoft.com/office/officeart/2008/layout/VerticalCurvedList"/>
    <dgm:cxn modelId="{9A96849D-D843-458C-A983-932A4D079799}" type="presParOf" srcId="{7A4440FB-066F-4763-9734-3F9DD7708AFD}" destId="{8DB759A1-758F-4D5F-BD90-4631CFA82906}" srcOrd="0" destOrd="0" presId="urn:microsoft.com/office/officeart/2008/layout/VerticalCurvedList"/>
    <dgm:cxn modelId="{457FB205-991F-4EBD-9EFF-FF80785ED987}" type="presParOf" srcId="{FE906E75-28F7-4FC2-8C5B-C31A08AEECA9}" destId="{2DED8DEF-F56A-4810-8E9C-ADC4C6CA1222}" srcOrd="9" destOrd="0" presId="urn:microsoft.com/office/officeart/2008/layout/VerticalCurvedList"/>
    <dgm:cxn modelId="{A6A008E7-7DC1-4814-9323-8E21E5CFD5DE}" type="presParOf" srcId="{FE906E75-28F7-4FC2-8C5B-C31A08AEECA9}" destId="{7AF0678B-098E-4438-BB5D-37F3DF418878}" srcOrd="10" destOrd="0" presId="urn:microsoft.com/office/officeart/2008/layout/VerticalCurvedList"/>
    <dgm:cxn modelId="{57FABF29-48F2-4B24-BA9B-C96ADBBCF243}" type="presParOf" srcId="{7AF0678B-098E-4438-BB5D-37F3DF418878}" destId="{6B8C604F-DAC1-4CEE-83A4-A44B1331339F}" srcOrd="0" destOrd="0" presId="urn:microsoft.com/office/officeart/2008/layout/VerticalCurvedList"/>
    <dgm:cxn modelId="{131B2867-B242-422F-8CF6-DF0838844EF7}" type="presParOf" srcId="{FE906E75-28F7-4FC2-8C5B-C31A08AEECA9}" destId="{AC1006F5-8890-4472-90A1-A6FCA3DE9A51}" srcOrd="11" destOrd="0" presId="urn:microsoft.com/office/officeart/2008/layout/VerticalCurvedList"/>
    <dgm:cxn modelId="{ABBC70EC-01F1-439D-A04A-6BB466F756DC}" type="presParOf" srcId="{FE906E75-28F7-4FC2-8C5B-C31A08AEECA9}" destId="{F2862D18-DADF-4606-AB67-6DB4D32917D0}" srcOrd="12" destOrd="0" presId="urn:microsoft.com/office/officeart/2008/layout/VerticalCurvedList"/>
    <dgm:cxn modelId="{BE9957EC-41E1-4E6F-9E0E-CA2C09C71A2F}" type="presParOf" srcId="{F2862D18-DADF-4606-AB67-6DB4D32917D0}" destId="{9CD8EE86-939C-4ADD-A010-8B220B5D8F65}" srcOrd="0" destOrd="0" presId="urn:microsoft.com/office/officeart/2008/layout/VerticalCurvedList"/>
    <dgm:cxn modelId="{41DF0D16-7FA4-4E57-96C3-6446A54B320E}" type="presParOf" srcId="{FE906E75-28F7-4FC2-8C5B-C31A08AEECA9}" destId="{9108B057-5BD1-4425-8814-CF0E92CF5D0C}" srcOrd="13" destOrd="0" presId="urn:microsoft.com/office/officeart/2008/layout/VerticalCurvedList"/>
    <dgm:cxn modelId="{8181388A-D8F8-4F89-8A92-C1FCAD707531}" type="presParOf" srcId="{FE906E75-28F7-4FC2-8C5B-C31A08AEECA9}" destId="{022F82E9-AC37-4EDA-A016-7D5319895290}" srcOrd="14" destOrd="0" presId="urn:microsoft.com/office/officeart/2008/layout/VerticalCurvedList"/>
    <dgm:cxn modelId="{F11A9507-D39D-42DD-BC03-78051F2EB78C}" type="presParOf" srcId="{022F82E9-AC37-4EDA-A016-7D5319895290}" destId="{985BB25A-08C3-44DB-BBCC-DA45AD2A4FD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8527FB1-6B34-4D4B-94A1-4EA35DE8047D}" type="doc">
      <dgm:prSet loTypeId="urn:microsoft.com/office/officeart/2005/8/layout/pyramid2" loCatId="pyramid" qsTypeId="urn:microsoft.com/office/officeart/2005/8/quickstyle/simple1" qsCatId="simple" csTypeId="urn:microsoft.com/office/officeart/2005/8/colors/accent2_3" csCatId="accent2" phldr="1"/>
      <dgm:spPr/>
    </dgm:pt>
    <dgm:pt modelId="{9656ED16-411F-4557-A810-769EE27E85A3}">
      <dgm:prSet phldrT="[Text]"/>
      <dgm:spPr/>
      <dgm:t>
        <a:bodyPr/>
        <a:lstStyle/>
        <a:p>
          <a:r>
            <a:rPr lang="pt-PT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Conselho de administração</a:t>
          </a:r>
          <a:endParaRPr lang="pt-PT" dirty="0">
            <a:solidFill>
              <a:schemeClr val="bg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F28DA1E-180E-4570-AC6F-785248AD7DF2}" type="parTrans" cxnId="{9F7C99B4-D455-459F-B4D0-E20CBCD029E4}">
      <dgm:prSet/>
      <dgm:spPr/>
      <dgm:t>
        <a:bodyPr/>
        <a:lstStyle/>
        <a:p>
          <a:endParaRPr lang="pt-PT"/>
        </a:p>
      </dgm:t>
    </dgm:pt>
    <dgm:pt modelId="{1986633F-845F-49D9-9D61-FAB903B229BD}" type="sibTrans" cxnId="{9F7C99B4-D455-459F-B4D0-E20CBCD029E4}">
      <dgm:prSet/>
      <dgm:spPr/>
      <dgm:t>
        <a:bodyPr/>
        <a:lstStyle/>
        <a:p>
          <a:endParaRPr lang="pt-PT"/>
        </a:p>
      </dgm:t>
    </dgm:pt>
    <dgm:pt modelId="{B8A43D30-14E0-43A4-A590-269013072072}">
      <dgm:prSet phldrT="[Text]"/>
      <dgm:spPr/>
      <dgm:t>
        <a:bodyPr/>
        <a:lstStyle/>
        <a:p>
          <a:r>
            <a:rPr lang="pt-PT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Remuneração</a:t>
          </a:r>
          <a:r>
            <a:rPr lang="pt-PT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pt-PT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de Executivos</a:t>
          </a:r>
          <a:endParaRPr lang="pt-PT" dirty="0">
            <a:solidFill>
              <a:schemeClr val="bg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6962802-BFC8-4BDA-AC74-173C1E65A184}" type="sibTrans" cxnId="{97832AE6-70E0-4773-9429-E4AFA34B2AEB}">
      <dgm:prSet/>
      <dgm:spPr/>
      <dgm:t>
        <a:bodyPr/>
        <a:lstStyle/>
        <a:p>
          <a:endParaRPr lang="pt-PT"/>
        </a:p>
      </dgm:t>
    </dgm:pt>
    <dgm:pt modelId="{7E99035B-345A-486F-8693-6BBD4E029FF5}" type="parTrans" cxnId="{97832AE6-70E0-4773-9429-E4AFA34B2AEB}">
      <dgm:prSet/>
      <dgm:spPr/>
      <dgm:t>
        <a:bodyPr/>
        <a:lstStyle/>
        <a:p>
          <a:endParaRPr lang="pt-PT"/>
        </a:p>
      </dgm:t>
    </dgm:pt>
    <dgm:pt modelId="{A43023AE-E9CE-4FBB-B26D-358059239A79}">
      <dgm:prSet phldrT="[Text]"/>
      <dgm:spPr/>
      <dgm:t>
        <a:bodyPr/>
        <a:lstStyle/>
        <a:p>
          <a:r>
            <a:rPr lang="pt-PT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Concentração da Propriedade</a:t>
          </a:r>
          <a:endParaRPr lang="pt-PT" dirty="0">
            <a:solidFill>
              <a:schemeClr val="bg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686A96A-CCF6-4B36-98C6-067355E98145}" type="sibTrans" cxnId="{B0308753-E10F-4FFD-9177-763F7411601D}">
      <dgm:prSet/>
      <dgm:spPr/>
      <dgm:t>
        <a:bodyPr/>
        <a:lstStyle/>
        <a:p>
          <a:endParaRPr lang="pt-PT"/>
        </a:p>
      </dgm:t>
    </dgm:pt>
    <dgm:pt modelId="{C992FAAE-45F1-4220-BE2D-B35F2DB75E0A}" type="parTrans" cxnId="{B0308753-E10F-4FFD-9177-763F7411601D}">
      <dgm:prSet/>
      <dgm:spPr/>
      <dgm:t>
        <a:bodyPr/>
        <a:lstStyle/>
        <a:p>
          <a:endParaRPr lang="pt-PT"/>
        </a:p>
      </dgm:t>
    </dgm:pt>
    <dgm:pt modelId="{7B81BD96-19EC-41B6-A92F-FDB0B24B372C}" type="pres">
      <dgm:prSet presAssocID="{68527FB1-6B34-4D4B-94A1-4EA35DE8047D}" presName="compositeShape" presStyleCnt="0">
        <dgm:presLayoutVars>
          <dgm:dir/>
          <dgm:resizeHandles/>
        </dgm:presLayoutVars>
      </dgm:prSet>
      <dgm:spPr/>
    </dgm:pt>
    <dgm:pt modelId="{4661E800-3626-477D-9842-5041CFC21F80}" type="pres">
      <dgm:prSet presAssocID="{68527FB1-6B34-4D4B-94A1-4EA35DE8047D}" presName="pyramid" presStyleLbl="node1" presStyleIdx="0" presStyleCnt="1" custLinFactNeighborX="-56481" custLinFactNeighborY="-56699"/>
      <dgm:spPr/>
    </dgm:pt>
    <dgm:pt modelId="{1E61F084-2AD3-4E26-B2C8-295257CD6FE0}" type="pres">
      <dgm:prSet presAssocID="{68527FB1-6B34-4D4B-94A1-4EA35DE8047D}" presName="theList" presStyleCnt="0"/>
      <dgm:spPr/>
    </dgm:pt>
    <dgm:pt modelId="{F0235268-3DD3-4763-8435-6F0A31A768C6}" type="pres">
      <dgm:prSet presAssocID="{B8A43D30-14E0-43A4-A590-269013072072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2872FC1F-B5AD-451E-9EC6-531DD7E72D75}" type="pres">
      <dgm:prSet presAssocID="{B8A43D30-14E0-43A4-A590-269013072072}" presName="aSpace" presStyleCnt="0"/>
      <dgm:spPr/>
    </dgm:pt>
    <dgm:pt modelId="{30AF6359-6489-48F1-BA18-3B795171EAAC}" type="pres">
      <dgm:prSet presAssocID="{9656ED16-411F-4557-A810-769EE27E85A3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92C842C3-96F8-4CBE-834E-CEA77DFAC425}" type="pres">
      <dgm:prSet presAssocID="{9656ED16-411F-4557-A810-769EE27E85A3}" presName="aSpace" presStyleCnt="0"/>
      <dgm:spPr/>
    </dgm:pt>
    <dgm:pt modelId="{0C1CA7C4-42CC-4275-BFC7-8BBD85FC9C60}" type="pres">
      <dgm:prSet presAssocID="{A43023AE-E9CE-4FBB-B26D-358059239A79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B29F8065-168C-4C0A-BBB0-CA1E21294A3E}" type="pres">
      <dgm:prSet presAssocID="{A43023AE-E9CE-4FBB-B26D-358059239A79}" presName="aSpace" presStyleCnt="0"/>
      <dgm:spPr/>
    </dgm:pt>
  </dgm:ptLst>
  <dgm:cxnLst>
    <dgm:cxn modelId="{745657E6-632A-4009-BECA-7C74521312B7}" type="presOf" srcId="{9656ED16-411F-4557-A810-769EE27E85A3}" destId="{30AF6359-6489-48F1-BA18-3B795171EAAC}" srcOrd="0" destOrd="0" presId="urn:microsoft.com/office/officeart/2005/8/layout/pyramid2"/>
    <dgm:cxn modelId="{B0308753-E10F-4FFD-9177-763F7411601D}" srcId="{68527FB1-6B34-4D4B-94A1-4EA35DE8047D}" destId="{A43023AE-E9CE-4FBB-B26D-358059239A79}" srcOrd="2" destOrd="0" parTransId="{C992FAAE-45F1-4220-BE2D-B35F2DB75E0A}" sibTransId="{4686A96A-CCF6-4B36-98C6-067355E98145}"/>
    <dgm:cxn modelId="{9F7C99B4-D455-459F-B4D0-E20CBCD029E4}" srcId="{68527FB1-6B34-4D4B-94A1-4EA35DE8047D}" destId="{9656ED16-411F-4557-A810-769EE27E85A3}" srcOrd="1" destOrd="0" parTransId="{AF28DA1E-180E-4570-AC6F-785248AD7DF2}" sibTransId="{1986633F-845F-49D9-9D61-FAB903B229BD}"/>
    <dgm:cxn modelId="{1B5D22BB-6CF6-4C4D-A4F8-66F8CBA6636F}" type="presOf" srcId="{A43023AE-E9CE-4FBB-B26D-358059239A79}" destId="{0C1CA7C4-42CC-4275-BFC7-8BBD85FC9C60}" srcOrd="0" destOrd="0" presId="urn:microsoft.com/office/officeart/2005/8/layout/pyramid2"/>
    <dgm:cxn modelId="{D2D0D418-684F-457D-9023-53CE5B08984F}" type="presOf" srcId="{68527FB1-6B34-4D4B-94A1-4EA35DE8047D}" destId="{7B81BD96-19EC-41B6-A92F-FDB0B24B372C}" srcOrd="0" destOrd="0" presId="urn:microsoft.com/office/officeart/2005/8/layout/pyramid2"/>
    <dgm:cxn modelId="{97832AE6-70E0-4773-9429-E4AFA34B2AEB}" srcId="{68527FB1-6B34-4D4B-94A1-4EA35DE8047D}" destId="{B8A43D30-14E0-43A4-A590-269013072072}" srcOrd="0" destOrd="0" parTransId="{7E99035B-345A-486F-8693-6BBD4E029FF5}" sibTransId="{96962802-BFC8-4BDA-AC74-173C1E65A184}"/>
    <dgm:cxn modelId="{9AC5BA35-B96C-4633-8280-34587E935390}" type="presOf" srcId="{B8A43D30-14E0-43A4-A590-269013072072}" destId="{F0235268-3DD3-4763-8435-6F0A31A768C6}" srcOrd="0" destOrd="0" presId="urn:microsoft.com/office/officeart/2005/8/layout/pyramid2"/>
    <dgm:cxn modelId="{A7CE11B5-C4F6-4B81-8181-5D8FFE1C2409}" type="presParOf" srcId="{7B81BD96-19EC-41B6-A92F-FDB0B24B372C}" destId="{4661E800-3626-477D-9842-5041CFC21F80}" srcOrd="0" destOrd="0" presId="urn:microsoft.com/office/officeart/2005/8/layout/pyramid2"/>
    <dgm:cxn modelId="{CA77C491-6CD9-4E0F-B065-4F4A57BE0B3F}" type="presParOf" srcId="{7B81BD96-19EC-41B6-A92F-FDB0B24B372C}" destId="{1E61F084-2AD3-4E26-B2C8-295257CD6FE0}" srcOrd="1" destOrd="0" presId="urn:microsoft.com/office/officeart/2005/8/layout/pyramid2"/>
    <dgm:cxn modelId="{A4ED773E-86E0-4B8A-86B9-C4DA05691247}" type="presParOf" srcId="{1E61F084-2AD3-4E26-B2C8-295257CD6FE0}" destId="{F0235268-3DD3-4763-8435-6F0A31A768C6}" srcOrd="0" destOrd="0" presId="urn:microsoft.com/office/officeart/2005/8/layout/pyramid2"/>
    <dgm:cxn modelId="{3208894A-EEEC-44BA-ADA0-426361B3D1BB}" type="presParOf" srcId="{1E61F084-2AD3-4E26-B2C8-295257CD6FE0}" destId="{2872FC1F-B5AD-451E-9EC6-531DD7E72D75}" srcOrd="1" destOrd="0" presId="urn:microsoft.com/office/officeart/2005/8/layout/pyramid2"/>
    <dgm:cxn modelId="{487A5F32-24A7-4E01-8C67-526D0F28E676}" type="presParOf" srcId="{1E61F084-2AD3-4E26-B2C8-295257CD6FE0}" destId="{30AF6359-6489-48F1-BA18-3B795171EAAC}" srcOrd="2" destOrd="0" presId="urn:microsoft.com/office/officeart/2005/8/layout/pyramid2"/>
    <dgm:cxn modelId="{6103446B-521C-499A-9F96-778F12070C4A}" type="presParOf" srcId="{1E61F084-2AD3-4E26-B2C8-295257CD6FE0}" destId="{92C842C3-96F8-4CBE-834E-CEA77DFAC425}" srcOrd="3" destOrd="0" presId="urn:microsoft.com/office/officeart/2005/8/layout/pyramid2"/>
    <dgm:cxn modelId="{BD1386A0-640C-4D55-B628-6B6C2AF881C5}" type="presParOf" srcId="{1E61F084-2AD3-4E26-B2C8-295257CD6FE0}" destId="{0C1CA7C4-42CC-4275-BFC7-8BBD85FC9C60}" srcOrd="4" destOrd="0" presId="urn:microsoft.com/office/officeart/2005/8/layout/pyramid2"/>
    <dgm:cxn modelId="{551FD96C-6BB6-4ADB-9046-20605CDA4846}" type="presParOf" srcId="{1E61F084-2AD3-4E26-B2C8-295257CD6FE0}" destId="{B29F8065-168C-4C0A-BBB0-CA1E21294A3E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9376123-10F3-48DA-A811-99C17754366E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pt-PT"/>
        </a:p>
      </dgm:t>
    </dgm:pt>
    <dgm:pt modelId="{9EB14CFF-03A6-44A1-846C-7A4D4B29B446}">
      <dgm:prSet phldrT="[Text]" custT="1"/>
      <dgm:spPr/>
      <dgm:t>
        <a:bodyPr/>
        <a:lstStyle/>
        <a:p>
          <a:r>
            <a:rPr lang="pt-PT" sz="1800" b="1" dirty="0" smtClean="0">
              <a:latin typeface="Arial" panose="020B0604020202020204" pitchFamily="34" charset="0"/>
              <a:cs typeface="Arial" panose="020B0604020202020204" pitchFamily="34" charset="0"/>
            </a:rPr>
            <a:t>Concentração da propriedade</a:t>
          </a:r>
          <a:endParaRPr lang="pt-PT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400BBB5-4813-4681-833C-F20F543BCE5A}" type="parTrans" cxnId="{94FEC1B7-55F4-4A01-BC26-4A16EB847F0B}">
      <dgm:prSet/>
      <dgm:spPr/>
      <dgm:t>
        <a:bodyPr/>
        <a:lstStyle/>
        <a:p>
          <a:endParaRPr lang="pt-PT"/>
        </a:p>
      </dgm:t>
    </dgm:pt>
    <dgm:pt modelId="{3D5C4BE0-C18F-4F1B-921A-A087257784F8}" type="sibTrans" cxnId="{94FEC1B7-55F4-4A01-BC26-4A16EB847F0B}">
      <dgm:prSet/>
      <dgm:spPr/>
      <dgm:t>
        <a:bodyPr/>
        <a:lstStyle/>
        <a:p>
          <a:endParaRPr lang="pt-PT"/>
        </a:p>
      </dgm:t>
    </dgm:pt>
    <dgm:pt modelId="{0CA7D3EF-332B-4DCA-83B3-F8826CAD82DC}">
      <dgm:prSet custT="1"/>
      <dgm:spPr>
        <a:ln>
          <a:solidFill>
            <a:schemeClr val="accent2">
              <a:lumMod val="20000"/>
              <a:lumOff val="80000"/>
            </a:schemeClr>
          </a:solidFill>
        </a:ln>
      </dgm:spPr>
      <dgm:t>
        <a:bodyPr/>
        <a:lstStyle/>
        <a:p>
          <a:pPr algn="ctr"/>
          <a:r>
            <a:rPr lang="pt-PT" sz="1200" dirty="0" smtClean="0">
              <a:latin typeface="Arial" panose="020B0604020202020204" pitchFamily="34" charset="0"/>
              <a:cs typeface="Arial" panose="020B0604020202020204" pitchFamily="34" charset="0"/>
            </a:rPr>
            <a:t>Os </a:t>
          </a:r>
          <a:r>
            <a:rPr lang="pt-PT" sz="1200" b="1" dirty="0" smtClean="0">
              <a:latin typeface="Arial" panose="020B0604020202020204" pitchFamily="34" charset="0"/>
              <a:cs typeface="Arial" panose="020B0604020202020204" pitchFamily="34" charset="0"/>
            </a:rPr>
            <a:t>grandes </a:t>
          </a:r>
          <a:r>
            <a:rPr lang="pt-PT" sz="1200" dirty="0" smtClean="0">
              <a:latin typeface="Arial" panose="020B0604020202020204" pitchFamily="34" charset="0"/>
              <a:cs typeface="Arial" panose="020B0604020202020204" pitchFamily="34" charset="0"/>
            </a:rPr>
            <a:t>accionistas da empresa têm um forte incentivo para controlar a gestão com maior proximidade</a:t>
          </a:r>
          <a:endParaRPr lang="pt-PT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B15AC4-721F-418C-8C2F-8EF73634AF23}" type="parTrans" cxnId="{363435CA-9DEA-4335-8C54-361A5C737F91}">
      <dgm:prSet/>
      <dgm:spPr/>
      <dgm:t>
        <a:bodyPr/>
        <a:lstStyle/>
        <a:p>
          <a:endParaRPr lang="pt-PT"/>
        </a:p>
      </dgm:t>
    </dgm:pt>
    <dgm:pt modelId="{022A2662-2902-4FB5-AE66-0028B052BBB7}" type="sibTrans" cxnId="{363435CA-9DEA-4335-8C54-361A5C737F91}">
      <dgm:prSet/>
      <dgm:spPr/>
      <dgm:t>
        <a:bodyPr/>
        <a:lstStyle/>
        <a:p>
          <a:endParaRPr lang="pt-PT"/>
        </a:p>
      </dgm:t>
    </dgm:pt>
    <dgm:pt modelId="{10AF2BCD-9EF6-4C0D-A56E-C734AF59E0C0}">
      <dgm:prSet custT="1"/>
      <dgm:spPr/>
      <dgm:t>
        <a:bodyPr/>
        <a:lstStyle/>
        <a:p>
          <a:r>
            <a:rPr lang="pt-PT" sz="1200" dirty="0" smtClean="0">
              <a:latin typeface="Arial" panose="020B0604020202020204" pitchFamily="34" charset="0"/>
              <a:cs typeface="Arial" panose="020B0604020202020204" pitchFamily="34" charset="0"/>
            </a:rPr>
            <a:t>Envolve tempo, esforço e investimento -controlo mais próximo.</a:t>
          </a:r>
          <a:endParaRPr lang="pt-PT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D360A6-1604-408C-826F-1158E0FBBE11}" type="parTrans" cxnId="{2DFDA916-AC08-411E-9B3B-C25BD93C3A50}">
      <dgm:prSet/>
      <dgm:spPr/>
      <dgm:t>
        <a:bodyPr/>
        <a:lstStyle/>
        <a:p>
          <a:endParaRPr lang="pt-PT"/>
        </a:p>
      </dgm:t>
    </dgm:pt>
    <dgm:pt modelId="{E9F1289A-4586-4746-B5A7-FA435EF0BE0D}" type="sibTrans" cxnId="{2DFDA916-AC08-411E-9B3B-C25BD93C3A50}">
      <dgm:prSet/>
      <dgm:spPr/>
      <dgm:t>
        <a:bodyPr/>
        <a:lstStyle/>
        <a:p>
          <a:endParaRPr lang="pt-PT"/>
        </a:p>
      </dgm:t>
    </dgm:pt>
    <dgm:pt modelId="{A9FADF12-FD71-4A60-9DBF-C20555A2B60B}">
      <dgm:prSet custT="1"/>
      <dgm:spPr/>
      <dgm:t>
        <a:bodyPr/>
        <a:lstStyle/>
        <a:p>
          <a:r>
            <a:rPr lang="pt-PT" sz="1200" dirty="0" smtClean="0">
              <a:latin typeface="Arial" panose="020B0604020202020204" pitchFamily="34" charset="0"/>
              <a:cs typeface="Arial" panose="020B0604020202020204" pitchFamily="34" charset="0"/>
            </a:rPr>
            <a:t>Presença nos Conselhos de Administração, acentuando a sua capacidade para um controlo efectivo. (Com a excepção das instituições financeiras).</a:t>
          </a:r>
          <a:endParaRPr lang="pt-PT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186E0E-9D5D-4D0B-B071-CD0C982ED29F}" type="parTrans" cxnId="{2C0B6F00-4BD2-47D8-9ACC-46A93DF22B37}">
      <dgm:prSet/>
      <dgm:spPr/>
      <dgm:t>
        <a:bodyPr/>
        <a:lstStyle/>
        <a:p>
          <a:endParaRPr lang="pt-PT"/>
        </a:p>
      </dgm:t>
    </dgm:pt>
    <dgm:pt modelId="{FBBA93D3-A8C2-48AD-96AB-2CC8C6A13A0D}" type="sibTrans" cxnId="{2C0B6F00-4BD2-47D8-9ACC-46A93DF22B37}">
      <dgm:prSet/>
      <dgm:spPr/>
      <dgm:t>
        <a:bodyPr/>
        <a:lstStyle/>
        <a:p>
          <a:endParaRPr lang="pt-PT"/>
        </a:p>
      </dgm:t>
    </dgm:pt>
    <dgm:pt modelId="{6F423FEE-2964-4935-878C-F62417B5D0B8}" type="pres">
      <dgm:prSet presAssocID="{B9376123-10F3-48DA-A811-99C17754366E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AD52269A-A779-484E-A88A-8665CCA60738}" type="pres">
      <dgm:prSet presAssocID="{9EB14CFF-03A6-44A1-846C-7A4D4B29B446}" presName="root1" presStyleCnt="0"/>
      <dgm:spPr/>
    </dgm:pt>
    <dgm:pt modelId="{75B301F2-193C-4748-96EC-637BFC0706C9}" type="pres">
      <dgm:prSet presAssocID="{9EB14CFF-03A6-44A1-846C-7A4D4B29B446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43C45280-2415-408B-924A-33A758A9E8CE}" type="pres">
      <dgm:prSet presAssocID="{9EB14CFF-03A6-44A1-846C-7A4D4B29B446}" presName="level2hierChild" presStyleCnt="0"/>
      <dgm:spPr/>
    </dgm:pt>
    <dgm:pt modelId="{DD3FE0C6-78D2-41F9-B461-652C4D11B94F}" type="pres">
      <dgm:prSet presAssocID="{A1B15AC4-721F-418C-8C2F-8EF73634AF23}" presName="conn2-1" presStyleLbl="parChTrans1D2" presStyleIdx="0" presStyleCnt="3"/>
      <dgm:spPr/>
      <dgm:t>
        <a:bodyPr/>
        <a:lstStyle/>
        <a:p>
          <a:endParaRPr lang="pt-PT"/>
        </a:p>
      </dgm:t>
    </dgm:pt>
    <dgm:pt modelId="{52C26EE0-9FF4-48B4-8EC2-87F79692AF80}" type="pres">
      <dgm:prSet presAssocID="{A1B15AC4-721F-418C-8C2F-8EF73634AF23}" presName="connTx" presStyleLbl="parChTrans1D2" presStyleIdx="0" presStyleCnt="3"/>
      <dgm:spPr/>
      <dgm:t>
        <a:bodyPr/>
        <a:lstStyle/>
        <a:p>
          <a:endParaRPr lang="pt-PT"/>
        </a:p>
      </dgm:t>
    </dgm:pt>
    <dgm:pt modelId="{C999C9C7-8136-4CFE-9709-8A747128F12A}" type="pres">
      <dgm:prSet presAssocID="{0CA7D3EF-332B-4DCA-83B3-F8826CAD82DC}" presName="root2" presStyleCnt="0"/>
      <dgm:spPr/>
    </dgm:pt>
    <dgm:pt modelId="{B84BBA4C-41A5-4371-8C21-EA25663F91FB}" type="pres">
      <dgm:prSet presAssocID="{0CA7D3EF-332B-4DCA-83B3-F8826CAD82DC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5346CAE2-7C82-46E2-9B35-E6B3C7D6D6CB}" type="pres">
      <dgm:prSet presAssocID="{0CA7D3EF-332B-4DCA-83B3-F8826CAD82DC}" presName="level3hierChild" presStyleCnt="0"/>
      <dgm:spPr/>
    </dgm:pt>
    <dgm:pt modelId="{0B2E68FF-D22B-4EF3-AB79-3AF681524322}" type="pres">
      <dgm:prSet presAssocID="{00D360A6-1604-408C-826F-1158E0FBBE11}" presName="conn2-1" presStyleLbl="parChTrans1D2" presStyleIdx="1" presStyleCnt="3"/>
      <dgm:spPr/>
      <dgm:t>
        <a:bodyPr/>
        <a:lstStyle/>
        <a:p>
          <a:endParaRPr lang="pt-PT"/>
        </a:p>
      </dgm:t>
    </dgm:pt>
    <dgm:pt modelId="{C37D650F-5976-4650-95D1-A45349A6E627}" type="pres">
      <dgm:prSet presAssocID="{00D360A6-1604-408C-826F-1158E0FBBE11}" presName="connTx" presStyleLbl="parChTrans1D2" presStyleIdx="1" presStyleCnt="3"/>
      <dgm:spPr/>
      <dgm:t>
        <a:bodyPr/>
        <a:lstStyle/>
        <a:p>
          <a:endParaRPr lang="pt-PT"/>
        </a:p>
      </dgm:t>
    </dgm:pt>
    <dgm:pt modelId="{4AEB21F6-25C7-4D4B-8C85-84F9B4F5DE9E}" type="pres">
      <dgm:prSet presAssocID="{10AF2BCD-9EF6-4C0D-A56E-C734AF59E0C0}" presName="root2" presStyleCnt="0"/>
      <dgm:spPr/>
    </dgm:pt>
    <dgm:pt modelId="{AAF60D31-0768-473A-90C1-F551DF085D62}" type="pres">
      <dgm:prSet presAssocID="{10AF2BCD-9EF6-4C0D-A56E-C734AF59E0C0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93CD5237-8992-4BBC-9ED7-9239F1CB3E88}" type="pres">
      <dgm:prSet presAssocID="{10AF2BCD-9EF6-4C0D-A56E-C734AF59E0C0}" presName="level3hierChild" presStyleCnt="0"/>
      <dgm:spPr/>
    </dgm:pt>
    <dgm:pt modelId="{EBE75254-A69E-4E78-98B2-8D5F2AF7F52A}" type="pres">
      <dgm:prSet presAssocID="{F3186E0E-9D5D-4D0B-B071-CD0C982ED29F}" presName="conn2-1" presStyleLbl="parChTrans1D2" presStyleIdx="2" presStyleCnt="3"/>
      <dgm:spPr/>
      <dgm:t>
        <a:bodyPr/>
        <a:lstStyle/>
        <a:p>
          <a:endParaRPr lang="pt-PT"/>
        </a:p>
      </dgm:t>
    </dgm:pt>
    <dgm:pt modelId="{B67FD095-7836-4D67-86CD-CA84B7EB1F25}" type="pres">
      <dgm:prSet presAssocID="{F3186E0E-9D5D-4D0B-B071-CD0C982ED29F}" presName="connTx" presStyleLbl="parChTrans1D2" presStyleIdx="2" presStyleCnt="3"/>
      <dgm:spPr/>
      <dgm:t>
        <a:bodyPr/>
        <a:lstStyle/>
        <a:p>
          <a:endParaRPr lang="pt-PT"/>
        </a:p>
      </dgm:t>
    </dgm:pt>
    <dgm:pt modelId="{895217CA-90FA-4C54-ADCC-A68628DB5D3C}" type="pres">
      <dgm:prSet presAssocID="{A9FADF12-FD71-4A60-9DBF-C20555A2B60B}" presName="root2" presStyleCnt="0"/>
      <dgm:spPr/>
    </dgm:pt>
    <dgm:pt modelId="{09F0B768-3522-408F-98F3-E80F9A83E407}" type="pres">
      <dgm:prSet presAssocID="{A9FADF12-FD71-4A60-9DBF-C20555A2B60B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35C2B4FB-07F0-46A0-BD38-99BDD55A45A4}" type="pres">
      <dgm:prSet presAssocID="{A9FADF12-FD71-4A60-9DBF-C20555A2B60B}" presName="level3hierChild" presStyleCnt="0"/>
      <dgm:spPr/>
    </dgm:pt>
  </dgm:ptLst>
  <dgm:cxnLst>
    <dgm:cxn modelId="{363435CA-9DEA-4335-8C54-361A5C737F91}" srcId="{9EB14CFF-03A6-44A1-846C-7A4D4B29B446}" destId="{0CA7D3EF-332B-4DCA-83B3-F8826CAD82DC}" srcOrd="0" destOrd="0" parTransId="{A1B15AC4-721F-418C-8C2F-8EF73634AF23}" sibTransId="{022A2662-2902-4FB5-AE66-0028B052BBB7}"/>
    <dgm:cxn modelId="{E5E103D1-2700-446A-A097-1E190D42BDB5}" type="presOf" srcId="{A1B15AC4-721F-418C-8C2F-8EF73634AF23}" destId="{DD3FE0C6-78D2-41F9-B461-652C4D11B94F}" srcOrd="0" destOrd="0" presId="urn:microsoft.com/office/officeart/2008/layout/HorizontalMultiLevelHierarchy"/>
    <dgm:cxn modelId="{23B40941-8143-457A-9AD8-4BABC829CCAC}" type="presOf" srcId="{00D360A6-1604-408C-826F-1158E0FBBE11}" destId="{C37D650F-5976-4650-95D1-A45349A6E627}" srcOrd="1" destOrd="0" presId="urn:microsoft.com/office/officeart/2008/layout/HorizontalMultiLevelHierarchy"/>
    <dgm:cxn modelId="{00739111-CBBB-406E-9684-E4985809C9F1}" type="presOf" srcId="{10AF2BCD-9EF6-4C0D-A56E-C734AF59E0C0}" destId="{AAF60D31-0768-473A-90C1-F551DF085D62}" srcOrd="0" destOrd="0" presId="urn:microsoft.com/office/officeart/2008/layout/HorizontalMultiLevelHierarchy"/>
    <dgm:cxn modelId="{94FEC1B7-55F4-4A01-BC26-4A16EB847F0B}" srcId="{B9376123-10F3-48DA-A811-99C17754366E}" destId="{9EB14CFF-03A6-44A1-846C-7A4D4B29B446}" srcOrd="0" destOrd="0" parTransId="{1400BBB5-4813-4681-833C-F20F543BCE5A}" sibTransId="{3D5C4BE0-C18F-4F1B-921A-A087257784F8}"/>
    <dgm:cxn modelId="{5E0D51C2-BF9C-4855-B7F2-A9CF88767D06}" type="presOf" srcId="{B9376123-10F3-48DA-A811-99C17754366E}" destId="{6F423FEE-2964-4935-878C-F62417B5D0B8}" srcOrd="0" destOrd="0" presId="urn:microsoft.com/office/officeart/2008/layout/HorizontalMultiLevelHierarchy"/>
    <dgm:cxn modelId="{CDFDC8C0-9FAB-4807-B542-D2488BC51297}" type="presOf" srcId="{A1B15AC4-721F-418C-8C2F-8EF73634AF23}" destId="{52C26EE0-9FF4-48B4-8EC2-87F79692AF80}" srcOrd="1" destOrd="0" presId="urn:microsoft.com/office/officeart/2008/layout/HorizontalMultiLevelHierarchy"/>
    <dgm:cxn modelId="{7018D484-B8A2-4663-AC06-3A8A61C4188B}" type="presOf" srcId="{A9FADF12-FD71-4A60-9DBF-C20555A2B60B}" destId="{09F0B768-3522-408F-98F3-E80F9A83E407}" srcOrd="0" destOrd="0" presId="urn:microsoft.com/office/officeart/2008/layout/HorizontalMultiLevelHierarchy"/>
    <dgm:cxn modelId="{2C0B6F00-4BD2-47D8-9ACC-46A93DF22B37}" srcId="{9EB14CFF-03A6-44A1-846C-7A4D4B29B446}" destId="{A9FADF12-FD71-4A60-9DBF-C20555A2B60B}" srcOrd="2" destOrd="0" parTransId="{F3186E0E-9D5D-4D0B-B071-CD0C982ED29F}" sibTransId="{FBBA93D3-A8C2-48AD-96AB-2CC8C6A13A0D}"/>
    <dgm:cxn modelId="{4145B221-6ED2-48AC-98A9-3B2D7385ABB8}" type="presOf" srcId="{9EB14CFF-03A6-44A1-846C-7A4D4B29B446}" destId="{75B301F2-193C-4748-96EC-637BFC0706C9}" srcOrd="0" destOrd="0" presId="urn:microsoft.com/office/officeart/2008/layout/HorizontalMultiLevelHierarchy"/>
    <dgm:cxn modelId="{6CCAE97F-1A73-4E1B-AAFB-94E1D6A45367}" type="presOf" srcId="{F3186E0E-9D5D-4D0B-B071-CD0C982ED29F}" destId="{EBE75254-A69E-4E78-98B2-8D5F2AF7F52A}" srcOrd="0" destOrd="0" presId="urn:microsoft.com/office/officeart/2008/layout/HorizontalMultiLevelHierarchy"/>
    <dgm:cxn modelId="{2DFDA916-AC08-411E-9B3B-C25BD93C3A50}" srcId="{9EB14CFF-03A6-44A1-846C-7A4D4B29B446}" destId="{10AF2BCD-9EF6-4C0D-A56E-C734AF59E0C0}" srcOrd="1" destOrd="0" parTransId="{00D360A6-1604-408C-826F-1158E0FBBE11}" sibTransId="{E9F1289A-4586-4746-B5A7-FA435EF0BE0D}"/>
    <dgm:cxn modelId="{77CD4FF0-FE35-44CA-989B-0A955ADD7D9A}" type="presOf" srcId="{00D360A6-1604-408C-826F-1158E0FBBE11}" destId="{0B2E68FF-D22B-4EF3-AB79-3AF681524322}" srcOrd="0" destOrd="0" presId="urn:microsoft.com/office/officeart/2008/layout/HorizontalMultiLevelHierarchy"/>
    <dgm:cxn modelId="{A8BC994B-472D-4B63-8A8C-9B4A5F718BD7}" type="presOf" srcId="{F3186E0E-9D5D-4D0B-B071-CD0C982ED29F}" destId="{B67FD095-7836-4D67-86CD-CA84B7EB1F25}" srcOrd="1" destOrd="0" presId="urn:microsoft.com/office/officeart/2008/layout/HorizontalMultiLevelHierarchy"/>
    <dgm:cxn modelId="{C0E1F80C-434B-4687-BCD9-EC084DC55C91}" type="presOf" srcId="{0CA7D3EF-332B-4DCA-83B3-F8826CAD82DC}" destId="{B84BBA4C-41A5-4371-8C21-EA25663F91FB}" srcOrd="0" destOrd="0" presId="urn:microsoft.com/office/officeart/2008/layout/HorizontalMultiLevelHierarchy"/>
    <dgm:cxn modelId="{18305673-BC98-4D0B-91A2-B1189FE8B60A}" type="presParOf" srcId="{6F423FEE-2964-4935-878C-F62417B5D0B8}" destId="{AD52269A-A779-484E-A88A-8665CCA60738}" srcOrd="0" destOrd="0" presId="urn:microsoft.com/office/officeart/2008/layout/HorizontalMultiLevelHierarchy"/>
    <dgm:cxn modelId="{B45C3139-F4CE-43DB-902F-E8636192E74F}" type="presParOf" srcId="{AD52269A-A779-484E-A88A-8665CCA60738}" destId="{75B301F2-193C-4748-96EC-637BFC0706C9}" srcOrd="0" destOrd="0" presId="urn:microsoft.com/office/officeart/2008/layout/HorizontalMultiLevelHierarchy"/>
    <dgm:cxn modelId="{71F450D6-DF54-4864-9A29-8EFB7BDEFB79}" type="presParOf" srcId="{AD52269A-A779-484E-A88A-8665CCA60738}" destId="{43C45280-2415-408B-924A-33A758A9E8CE}" srcOrd="1" destOrd="0" presId="urn:microsoft.com/office/officeart/2008/layout/HorizontalMultiLevelHierarchy"/>
    <dgm:cxn modelId="{AB2DB471-BA7E-47B7-A294-B50E559AEF92}" type="presParOf" srcId="{43C45280-2415-408B-924A-33A758A9E8CE}" destId="{DD3FE0C6-78D2-41F9-B461-652C4D11B94F}" srcOrd="0" destOrd="0" presId="urn:microsoft.com/office/officeart/2008/layout/HorizontalMultiLevelHierarchy"/>
    <dgm:cxn modelId="{1461E6A5-5B67-44CD-9744-F7B4373F2694}" type="presParOf" srcId="{DD3FE0C6-78D2-41F9-B461-652C4D11B94F}" destId="{52C26EE0-9FF4-48B4-8EC2-87F79692AF80}" srcOrd="0" destOrd="0" presId="urn:microsoft.com/office/officeart/2008/layout/HorizontalMultiLevelHierarchy"/>
    <dgm:cxn modelId="{7D0866EB-D39C-44EB-939E-1C50D6D4CA62}" type="presParOf" srcId="{43C45280-2415-408B-924A-33A758A9E8CE}" destId="{C999C9C7-8136-4CFE-9709-8A747128F12A}" srcOrd="1" destOrd="0" presId="urn:microsoft.com/office/officeart/2008/layout/HorizontalMultiLevelHierarchy"/>
    <dgm:cxn modelId="{CF728C4E-EAD0-43D9-B4D8-408C76C4F483}" type="presParOf" srcId="{C999C9C7-8136-4CFE-9709-8A747128F12A}" destId="{B84BBA4C-41A5-4371-8C21-EA25663F91FB}" srcOrd="0" destOrd="0" presId="urn:microsoft.com/office/officeart/2008/layout/HorizontalMultiLevelHierarchy"/>
    <dgm:cxn modelId="{DB260430-8B15-408E-8904-CE411C98EAE7}" type="presParOf" srcId="{C999C9C7-8136-4CFE-9709-8A747128F12A}" destId="{5346CAE2-7C82-46E2-9B35-E6B3C7D6D6CB}" srcOrd="1" destOrd="0" presId="urn:microsoft.com/office/officeart/2008/layout/HorizontalMultiLevelHierarchy"/>
    <dgm:cxn modelId="{D5E18794-ECDD-4CC3-B35B-620A22A6FF7B}" type="presParOf" srcId="{43C45280-2415-408B-924A-33A758A9E8CE}" destId="{0B2E68FF-D22B-4EF3-AB79-3AF681524322}" srcOrd="2" destOrd="0" presId="urn:microsoft.com/office/officeart/2008/layout/HorizontalMultiLevelHierarchy"/>
    <dgm:cxn modelId="{5AB0FAF4-C69B-4B73-B842-A2EC600A8584}" type="presParOf" srcId="{0B2E68FF-D22B-4EF3-AB79-3AF681524322}" destId="{C37D650F-5976-4650-95D1-A45349A6E627}" srcOrd="0" destOrd="0" presId="urn:microsoft.com/office/officeart/2008/layout/HorizontalMultiLevelHierarchy"/>
    <dgm:cxn modelId="{DF4A8592-1826-43FA-874E-EB11FA7F62CA}" type="presParOf" srcId="{43C45280-2415-408B-924A-33A758A9E8CE}" destId="{4AEB21F6-25C7-4D4B-8C85-84F9B4F5DE9E}" srcOrd="3" destOrd="0" presId="urn:microsoft.com/office/officeart/2008/layout/HorizontalMultiLevelHierarchy"/>
    <dgm:cxn modelId="{D2849CEE-7A95-4ACA-96EB-31C9AB2B2C82}" type="presParOf" srcId="{4AEB21F6-25C7-4D4B-8C85-84F9B4F5DE9E}" destId="{AAF60D31-0768-473A-90C1-F551DF085D62}" srcOrd="0" destOrd="0" presId="urn:microsoft.com/office/officeart/2008/layout/HorizontalMultiLevelHierarchy"/>
    <dgm:cxn modelId="{5E28CAA7-357A-4874-B1FF-CEEA62E255A4}" type="presParOf" srcId="{4AEB21F6-25C7-4D4B-8C85-84F9B4F5DE9E}" destId="{93CD5237-8992-4BBC-9ED7-9239F1CB3E88}" srcOrd="1" destOrd="0" presId="urn:microsoft.com/office/officeart/2008/layout/HorizontalMultiLevelHierarchy"/>
    <dgm:cxn modelId="{55851DEE-A652-46A6-BEC7-29441766F8FF}" type="presParOf" srcId="{43C45280-2415-408B-924A-33A758A9E8CE}" destId="{EBE75254-A69E-4E78-98B2-8D5F2AF7F52A}" srcOrd="4" destOrd="0" presId="urn:microsoft.com/office/officeart/2008/layout/HorizontalMultiLevelHierarchy"/>
    <dgm:cxn modelId="{84F5F1D3-9CFE-49AB-B778-8227526AA65B}" type="presParOf" srcId="{EBE75254-A69E-4E78-98B2-8D5F2AF7F52A}" destId="{B67FD095-7836-4D67-86CD-CA84B7EB1F25}" srcOrd="0" destOrd="0" presId="urn:microsoft.com/office/officeart/2008/layout/HorizontalMultiLevelHierarchy"/>
    <dgm:cxn modelId="{2897CE22-1A54-4F32-AE0A-A933DA34CE4E}" type="presParOf" srcId="{43C45280-2415-408B-924A-33A758A9E8CE}" destId="{895217CA-90FA-4C54-ADCC-A68628DB5D3C}" srcOrd="5" destOrd="0" presId="urn:microsoft.com/office/officeart/2008/layout/HorizontalMultiLevelHierarchy"/>
    <dgm:cxn modelId="{CFDE585A-0C5F-486D-93EB-EC0D66299FA1}" type="presParOf" srcId="{895217CA-90FA-4C54-ADCC-A68628DB5D3C}" destId="{09F0B768-3522-408F-98F3-E80F9A83E407}" srcOrd="0" destOrd="0" presId="urn:microsoft.com/office/officeart/2008/layout/HorizontalMultiLevelHierarchy"/>
    <dgm:cxn modelId="{FAB5E69E-F90A-4309-AA28-4EA067C3AA9F}" type="presParOf" srcId="{895217CA-90FA-4C54-ADCC-A68628DB5D3C}" destId="{35C2B4FB-07F0-46A0-BD38-99BDD55A45A4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0A52582-2A6C-46BC-A40D-FA8089D2BCE4}" type="doc">
      <dgm:prSet loTypeId="urn:microsoft.com/office/officeart/2005/8/layout/hList6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pt-PT"/>
        </a:p>
      </dgm:t>
    </dgm:pt>
    <dgm:pt modelId="{AFA13D03-61BC-4861-B5E7-5AF16C83FDBD}">
      <dgm:prSet phldrT="[Text]" custT="1"/>
      <dgm:spPr/>
      <dgm:t>
        <a:bodyPr/>
        <a:lstStyle/>
        <a:p>
          <a:r>
            <a:rPr lang="pt-PT" sz="1900" b="1" i="0" dirty="0" smtClean="0">
              <a:latin typeface="Arial" panose="020B0604020202020204" pitchFamily="34" charset="0"/>
              <a:cs typeface="Arial" panose="020B0604020202020204" pitchFamily="34" charset="0"/>
            </a:rPr>
            <a:t>Insiders</a:t>
          </a:r>
        </a:p>
        <a:p>
          <a:r>
            <a:rPr lang="pt-PT" sz="1800" dirty="0" smtClean="0">
              <a:latin typeface="Arial" panose="020B0604020202020204" pitchFamily="34" charset="0"/>
              <a:cs typeface="Arial" panose="020B0604020202020204" pitchFamily="34" charset="0"/>
            </a:rPr>
            <a:t>O CEO e outros gestores de topo (no activo). </a:t>
          </a:r>
          <a:endParaRPr lang="pt-PT" sz="1800" i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C2C3D79-9DAB-4059-AE23-C0AA89B74334}" type="parTrans" cxnId="{FDF79499-F48A-417C-92CA-5C20E63C4175}">
      <dgm:prSet/>
      <dgm:spPr/>
      <dgm:t>
        <a:bodyPr/>
        <a:lstStyle/>
        <a:p>
          <a:endParaRPr lang="pt-PT"/>
        </a:p>
      </dgm:t>
    </dgm:pt>
    <dgm:pt modelId="{A5AF430F-BADE-4C05-9D66-5615AD765EE1}" type="sibTrans" cxnId="{FDF79499-F48A-417C-92CA-5C20E63C4175}">
      <dgm:prSet/>
      <dgm:spPr/>
      <dgm:t>
        <a:bodyPr/>
        <a:lstStyle/>
        <a:p>
          <a:endParaRPr lang="pt-PT"/>
        </a:p>
      </dgm:t>
    </dgm:pt>
    <dgm:pt modelId="{F94A27FC-045A-4967-A108-61B9C33473BF}">
      <dgm:prSet phldrT="[Text]" custT="1"/>
      <dgm:spPr/>
      <dgm:t>
        <a:bodyPr/>
        <a:lstStyle/>
        <a:p>
          <a:r>
            <a:rPr lang="pt-PT" sz="1900" b="1" dirty="0" err="1" smtClean="0">
              <a:latin typeface="Arial" panose="020B0604020202020204" pitchFamily="34" charset="0"/>
              <a:cs typeface="Arial" panose="020B0604020202020204" pitchFamily="34" charset="0"/>
            </a:rPr>
            <a:t>Related</a:t>
          </a:r>
          <a:r>
            <a:rPr lang="pt-PT" sz="1900" b="1" dirty="0" smtClean="0">
              <a:latin typeface="Arial" panose="020B0604020202020204" pitchFamily="34" charset="0"/>
              <a:cs typeface="Arial" panose="020B0604020202020204" pitchFamily="34" charset="0"/>
            </a:rPr>
            <a:t> Outsiders</a:t>
          </a:r>
        </a:p>
        <a:p>
          <a:r>
            <a:rPr lang="pt-PT" sz="1800" dirty="0" smtClean="0">
              <a:latin typeface="Arial" panose="020B0604020202020204" pitchFamily="34" charset="0"/>
              <a:cs typeface="Arial" panose="020B0604020202020204" pitchFamily="34" charset="0"/>
            </a:rPr>
            <a:t>Indivíduos não envolvidos nas operações do dia a dia, mas que têm uma relação com a empresa.</a:t>
          </a:r>
          <a:endParaRPr lang="pt-PT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39BF82-90C4-429E-8446-CF681EB8F70C}" type="parTrans" cxnId="{3B0B7AF2-B5BC-45C6-8FAE-CCE419251706}">
      <dgm:prSet/>
      <dgm:spPr/>
      <dgm:t>
        <a:bodyPr/>
        <a:lstStyle/>
        <a:p>
          <a:endParaRPr lang="pt-PT"/>
        </a:p>
      </dgm:t>
    </dgm:pt>
    <dgm:pt modelId="{88DB4A82-397A-4B0A-90C9-C2FCBED64C8E}" type="sibTrans" cxnId="{3B0B7AF2-B5BC-45C6-8FAE-CCE419251706}">
      <dgm:prSet/>
      <dgm:spPr/>
      <dgm:t>
        <a:bodyPr/>
        <a:lstStyle/>
        <a:p>
          <a:endParaRPr lang="pt-PT"/>
        </a:p>
      </dgm:t>
    </dgm:pt>
    <dgm:pt modelId="{A3F6998A-3625-4FC2-AB54-7C0A6DA4A631}">
      <dgm:prSet phldrT="[Text]" custT="1"/>
      <dgm:spPr/>
      <dgm:t>
        <a:bodyPr/>
        <a:lstStyle/>
        <a:p>
          <a:r>
            <a:rPr lang="pt-PT" sz="2200" b="1" dirty="0" smtClean="0">
              <a:latin typeface="Arial" panose="020B0604020202020204" pitchFamily="34" charset="0"/>
              <a:cs typeface="Arial" panose="020B0604020202020204" pitchFamily="34" charset="0"/>
            </a:rPr>
            <a:t>Outsiders</a:t>
          </a:r>
        </a:p>
        <a:p>
          <a:r>
            <a:rPr lang="pt-PT" sz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pt-PT" sz="1800" dirty="0" smtClean="0">
              <a:latin typeface="Arial" panose="020B0604020202020204" pitchFamily="34" charset="0"/>
              <a:cs typeface="Arial" panose="020B0604020202020204" pitchFamily="34" charset="0"/>
            </a:rPr>
            <a:t>indivíduos independentes da empresa quer em termos das operações do dia a dia quer em termos de outras relações</a:t>
          </a:r>
          <a:endParaRPr lang="pt-PT" sz="1800" dirty="0" smtClean="0"/>
        </a:p>
      </dgm:t>
    </dgm:pt>
    <dgm:pt modelId="{9DEE8559-3AA7-4509-8EFD-61311F8CB8DA}" type="parTrans" cxnId="{60A05E3F-F9B7-4BBD-9C08-7D50FB873F3F}">
      <dgm:prSet/>
      <dgm:spPr/>
      <dgm:t>
        <a:bodyPr/>
        <a:lstStyle/>
        <a:p>
          <a:endParaRPr lang="pt-PT"/>
        </a:p>
      </dgm:t>
    </dgm:pt>
    <dgm:pt modelId="{63076FA1-3433-4C31-8534-528127D5D1CF}" type="sibTrans" cxnId="{60A05E3F-F9B7-4BBD-9C08-7D50FB873F3F}">
      <dgm:prSet/>
      <dgm:spPr/>
      <dgm:t>
        <a:bodyPr/>
        <a:lstStyle/>
        <a:p>
          <a:endParaRPr lang="pt-PT"/>
        </a:p>
      </dgm:t>
    </dgm:pt>
    <dgm:pt modelId="{F1AEA248-CAD4-4FD0-80BF-566ABD0B89A1}" type="pres">
      <dgm:prSet presAssocID="{80A52582-2A6C-46BC-A40D-FA8089D2BCE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67D5CA7C-3FE6-49FC-911D-109D9AA12BD4}" type="pres">
      <dgm:prSet presAssocID="{AFA13D03-61BC-4861-B5E7-5AF16C83FDB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A281B51B-C44F-4E1D-BA21-4B8607AEDB63}" type="pres">
      <dgm:prSet presAssocID="{A5AF430F-BADE-4C05-9D66-5615AD765EE1}" presName="sibTrans" presStyleCnt="0"/>
      <dgm:spPr/>
    </dgm:pt>
    <dgm:pt modelId="{BA712B69-6A86-4346-A359-13B8991A357D}" type="pres">
      <dgm:prSet presAssocID="{F94A27FC-045A-4967-A108-61B9C33473B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C5D2135F-0C9F-46C8-A306-8CD818129616}" type="pres">
      <dgm:prSet presAssocID="{88DB4A82-397A-4B0A-90C9-C2FCBED64C8E}" presName="sibTrans" presStyleCnt="0"/>
      <dgm:spPr/>
    </dgm:pt>
    <dgm:pt modelId="{1BC91CAB-D55A-4562-9158-4EF485E16B52}" type="pres">
      <dgm:prSet presAssocID="{A3F6998A-3625-4FC2-AB54-7C0A6DA4A631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E5D41F9A-E43E-4425-8228-CE5EFC991DC2}" type="presOf" srcId="{A3F6998A-3625-4FC2-AB54-7C0A6DA4A631}" destId="{1BC91CAB-D55A-4562-9158-4EF485E16B52}" srcOrd="0" destOrd="0" presId="urn:microsoft.com/office/officeart/2005/8/layout/hList6"/>
    <dgm:cxn modelId="{B3F6288E-02F2-4EDD-98CA-C754355F72FB}" type="presOf" srcId="{80A52582-2A6C-46BC-A40D-FA8089D2BCE4}" destId="{F1AEA248-CAD4-4FD0-80BF-566ABD0B89A1}" srcOrd="0" destOrd="0" presId="urn:microsoft.com/office/officeart/2005/8/layout/hList6"/>
    <dgm:cxn modelId="{60A05E3F-F9B7-4BBD-9C08-7D50FB873F3F}" srcId="{80A52582-2A6C-46BC-A40D-FA8089D2BCE4}" destId="{A3F6998A-3625-4FC2-AB54-7C0A6DA4A631}" srcOrd="2" destOrd="0" parTransId="{9DEE8559-3AA7-4509-8EFD-61311F8CB8DA}" sibTransId="{63076FA1-3433-4C31-8534-528127D5D1CF}"/>
    <dgm:cxn modelId="{6FD8C7CA-6D60-411F-B2EE-56F9A62F5BE5}" type="presOf" srcId="{F94A27FC-045A-4967-A108-61B9C33473BF}" destId="{BA712B69-6A86-4346-A359-13B8991A357D}" srcOrd="0" destOrd="0" presId="urn:microsoft.com/office/officeart/2005/8/layout/hList6"/>
    <dgm:cxn modelId="{FDF79499-F48A-417C-92CA-5C20E63C4175}" srcId="{80A52582-2A6C-46BC-A40D-FA8089D2BCE4}" destId="{AFA13D03-61BC-4861-B5E7-5AF16C83FDBD}" srcOrd="0" destOrd="0" parTransId="{2C2C3D79-9DAB-4059-AE23-C0AA89B74334}" sibTransId="{A5AF430F-BADE-4C05-9D66-5615AD765EE1}"/>
    <dgm:cxn modelId="{BBB7ADAE-A042-44D6-B8F0-082512827612}" type="presOf" srcId="{AFA13D03-61BC-4861-B5E7-5AF16C83FDBD}" destId="{67D5CA7C-3FE6-49FC-911D-109D9AA12BD4}" srcOrd="0" destOrd="0" presId="urn:microsoft.com/office/officeart/2005/8/layout/hList6"/>
    <dgm:cxn modelId="{3B0B7AF2-B5BC-45C6-8FAE-CCE419251706}" srcId="{80A52582-2A6C-46BC-A40D-FA8089D2BCE4}" destId="{F94A27FC-045A-4967-A108-61B9C33473BF}" srcOrd="1" destOrd="0" parTransId="{B639BF82-90C4-429E-8446-CF681EB8F70C}" sibTransId="{88DB4A82-397A-4B0A-90C9-C2FCBED64C8E}"/>
    <dgm:cxn modelId="{AD13772D-F298-4DCD-AEFA-C5978E784B21}" type="presParOf" srcId="{F1AEA248-CAD4-4FD0-80BF-566ABD0B89A1}" destId="{67D5CA7C-3FE6-49FC-911D-109D9AA12BD4}" srcOrd="0" destOrd="0" presId="urn:microsoft.com/office/officeart/2005/8/layout/hList6"/>
    <dgm:cxn modelId="{4CC3A8AC-715E-4B0A-8306-A04F0931937E}" type="presParOf" srcId="{F1AEA248-CAD4-4FD0-80BF-566ABD0B89A1}" destId="{A281B51B-C44F-4E1D-BA21-4B8607AEDB63}" srcOrd="1" destOrd="0" presId="urn:microsoft.com/office/officeart/2005/8/layout/hList6"/>
    <dgm:cxn modelId="{9CD361C7-39AB-4410-9714-E3238D1CB6C2}" type="presParOf" srcId="{F1AEA248-CAD4-4FD0-80BF-566ABD0B89A1}" destId="{BA712B69-6A86-4346-A359-13B8991A357D}" srcOrd="2" destOrd="0" presId="urn:microsoft.com/office/officeart/2005/8/layout/hList6"/>
    <dgm:cxn modelId="{929E7557-E5F6-429A-B193-865D15E25072}" type="presParOf" srcId="{F1AEA248-CAD4-4FD0-80BF-566ABD0B89A1}" destId="{C5D2135F-0C9F-46C8-A306-8CD818129616}" srcOrd="3" destOrd="0" presId="urn:microsoft.com/office/officeart/2005/8/layout/hList6"/>
    <dgm:cxn modelId="{37E46333-743B-45A7-950B-AC35BCF9D378}" type="presParOf" srcId="{F1AEA248-CAD4-4FD0-80BF-566ABD0B89A1}" destId="{1BC91CAB-D55A-4562-9158-4EF485E16B52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80109A3-2F88-41CB-89BD-5F52A92585C6}" type="doc">
      <dgm:prSet loTypeId="urn:microsoft.com/office/officeart/2005/8/layout/target3" loCatId="list" qsTypeId="urn:microsoft.com/office/officeart/2005/8/quickstyle/simple2" qsCatId="simple" csTypeId="urn:microsoft.com/office/officeart/2005/8/colors/accent2_3" csCatId="accent2" phldr="1"/>
      <dgm:spPr/>
      <dgm:t>
        <a:bodyPr/>
        <a:lstStyle/>
        <a:p>
          <a:endParaRPr lang="pt-PT"/>
        </a:p>
      </dgm:t>
    </dgm:pt>
    <dgm:pt modelId="{14625934-0C7F-4EEC-B593-DC2201D3B47B}">
      <dgm:prSet phldrT="[Text]"/>
      <dgm:spPr/>
      <dgm:t>
        <a:bodyPr/>
        <a:lstStyle/>
        <a:p>
          <a:pPr algn="l"/>
          <a:r>
            <a:rPr lang="pt-PT" b="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Promover maior diversidade de origem, experiência e competências dos membros do Conselho de Administração</a:t>
          </a:r>
          <a:endParaRPr lang="pt-PT" b="0" dirty="0">
            <a:solidFill>
              <a:schemeClr val="bg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F7A69F-162E-4915-8767-422F4BAEA395}" type="parTrans" cxnId="{30770E7B-6E50-4F3D-A904-25FBBECE364F}">
      <dgm:prSet/>
      <dgm:spPr/>
      <dgm:t>
        <a:bodyPr/>
        <a:lstStyle/>
        <a:p>
          <a:endParaRPr lang="pt-PT"/>
        </a:p>
      </dgm:t>
    </dgm:pt>
    <dgm:pt modelId="{A44B0A9A-6AEC-420F-AB51-55F79CCE74AE}" type="sibTrans" cxnId="{30770E7B-6E50-4F3D-A904-25FBBECE364F}">
      <dgm:prSet/>
      <dgm:spPr/>
      <dgm:t>
        <a:bodyPr/>
        <a:lstStyle/>
        <a:p>
          <a:endParaRPr lang="pt-PT"/>
        </a:p>
      </dgm:t>
    </dgm:pt>
    <dgm:pt modelId="{6B8CCE44-D98C-47F2-844D-45F9F837B8EE}">
      <dgm:prSet/>
      <dgm:spPr/>
      <dgm:t>
        <a:bodyPr/>
        <a:lstStyle/>
        <a:p>
          <a:pPr algn="l"/>
          <a:r>
            <a:rPr lang="pt-PT" b="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Fortalecer os sistemas de controlo da contabilidade e da gestão interna.</a:t>
          </a:r>
          <a:endParaRPr lang="pt-PT" b="0" dirty="0">
            <a:solidFill>
              <a:schemeClr val="bg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AC8ACCD-33F4-4340-AFBF-2D1D2603F9F6}" type="sibTrans" cxnId="{E9E0442F-62FD-4509-9387-8B437A6C1D6C}">
      <dgm:prSet/>
      <dgm:spPr/>
      <dgm:t>
        <a:bodyPr/>
        <a:lstStyle/>
        <a:p>
          <a:endParaRPr lang="pt-PT"/>
        </a:p>
      </dgm:t>
    </dgm:pt>
    <dgm:pt modelId="{CAF87C9A-95EE-4486-9547-5F84EB870B47}" type="parTrans" cxnId="{E9E0442F-62FD-4509-9387-8B437A6C1D6C}">
      <dgm:prSet/>
      <dgm:spPr/>
      <dgm:t>
        <a:bodyPr/>
        <a:lstStyle/>
        <a:p>
          <a:endParaRPr lang="pt-PT"/>
        </a:p>
      </dgm:t>
    </dgm:pt>
    <dgm:pt modelId="{93F1079F-54FC-4633-9DBF-D6790B73CAF9}">
      <dgm:prSet/>
      <dgm:spPr/>
      <dgm:t>
        <a:bodyPr/>
        <a:lstStyle/>
        <a:p>
          <a:pPr algn="l"/>
          <a:r>
            <a:rPr lang="pt-PT" b="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Estabelecer processos formais para uma avaliação regular e consistente do desempenho da administração</a:t>
          </a:r>
          <a:endParaRPr lang="pt-PT" b="0" dirty="0">
            <a:solidFill>
              <a:schemeClr val="bg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3BDCBE0-1874-4932-BA18-B70F6BC4E270}" type="sibTrans" cxnId="{8044EA6C-3BCF-4542-9048-9948DCAF00A7}">
      <dgm:prSet/>
      <dgm:spPr/>
      <dgm:t>
        <a:bodyPr/>
        <a:lstStyle/>
        <a:p>
          <a:endParaRPr lang="pt-PT"/>
        </a:p>
      </dgm:t>
    </dgm:pt>
    <dgm:pt modelId="{2441E63B-FD24-4984-BE8F-7BA0C98C782B}" type="parTrans" cxnId="{8044EA6C-3BCF-4542-9048-9948DCAF00A7}">
      <dgm:prSet/>
      <dgm:spPr/>
      <dgm:t>
        <a:bodyPr/>
        <a:lstStyle/>
        <a:p>
          <a:endParaRPr lang="pt-PT"/>
        </a:p>
      </dgm:t>
    </dgm:pt>
    <dgm:pt modelId="{0B73E35B-C7EE-4DDD-8CD4-B3930D5EB943}">
      <dgm:prSet/>
      <dgm:spPr/>
      <dgm:t>
        <a:bodyPr/>
        <a:lstStyle/>
        <a:p>
          <a:pPr algn="l"/>
          <a:r>
            <a:rPr lang="pt-PT" b="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Indivíduos independentes da empresa quer em termos das operações do dia a dia quer em termos de outras relações </a:t>
          </a:r>
          <a:endParaRPr lang="pt-PT" b="0" dirty="0">
            <a:solidFill>
              <a:schemeClr val="bg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6CD89E8-0518-4A86-828D-04312C22B28D}" type="parTrans" cxnId="{4DD5AF64-83BE-4E1E-BE46-CCB754E18BC1}">
      <dgm:prSet/>
      <dgm:spPr/>
      <dgm:t>
        <a:bodyPr/>
        <a:lstStyle/>
        <a:p>
          <a:endParaRPr lang="pt-PT"/>
        </a:p>
      </dgm:t>
    </dgm:pt>
    <dgm:pt modelId="{FEEC3F8B-130C-41A2-98BB-676F396A9456}" type="sibTrans" cxnId="{4DD5AF64-83BE-4E1E-BE46-CCB754E18BC1}">
      <dgm:prSet/>
      <dgm:spPr/>
      <dgm:t>
        <a:bodyPr/>
        <a:lstStyle/>
        <a:p>
          <a:endParaRPr lang="pt-PT"/>
        </a:p>
      </dgm:t>
    </dgm:pt>
    <dgm:pt modelId="{CEDDD887-9BB5-41F7-AD9E-25A9BEB5D45B}" type="pres">
      <dgm:prSet presAssocID="{080109A3-2F88-41CB-89BD-5F52A92585C6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5A4C83C0-BE34-43CF-A647-A879061A3DCD}" type="pres">
      <dgm:prSet presAssocID="{14625934-0C7F-4EEC-B593-DC2201D3B47B}" presName="circle1" presStyleLbl="node1" presStyleIdx="0" presStyleCnt="4"/>
      <dgm:spPr/>
    </dgm:pt>
    <dgm:pt modelId="{23DBC342-3389-4945-B5AD-1B6F78EB7289}" type="pres">
      <dgm:prSet presAssocID="{14625934-0C7F-4EEC-B593-DC2201D3B47B}" presName="space" presStyleCnt="0"/>
      <dgm:spPr/>
    </dgm:pt>
    <dgm:pt modelId="{42751E83-4D0E-41E6-87A8-AED988A9D5CB}" type="pres">
      <dgm:prSet presAssocID="{14625934-0C7F-4EEC-B593-DC2201D3B47B}" presName="rect1" presStyleLbl="alignAcc1" presStyleIdx="0" presStyleCnt="4"/>
      <dgm:spPr/>
      <dgm:t>
        <a:bodyPr/>
        <a:lstStyle/>
        <a:p>
          <a:endParaRPr lang="pt-PT"/>
        </a:p>
      </dgm:t>
    </dgm:pt>
    <dgm:pt modelId="{EF190442-FB54-4CC3-961E-1330E78EBB5F}" type="pres">
      <dgm:prSet presAssocID="{6B8CCE44-D98C-47F2-844D-45F9F837B8EE}" presName="vertSpace2" presStyleLbl="node1" presStyleIdx="0" presStyleCnt="4"/>
      <dgm:spPr/>
    </dgm:pt>
    <dgm:pt modelId="{07155B59-1220-45FE-A862-93CE6AD5CCD1}" type="pres">
      <dgm:prSet presAssocID="{6B8CCE44-D98C-47F2-844D-45F9F837B8EE}" presName="circle2" presStyleLbl="node1" presStyleIdx="1" presStyleCnt="4"/>
      <dgm:spPr/>
    </dgm:pt>
    <dgm:pt modelId="{2F99B837-7950-4A02-9402-8CB3F5E0A5B6}" type="pres">
      <dgm:prSet presAssocID="{6B8CCE44-D98C-47F2-844D-45F9F837B8EE}" presName="rect2" presStyleLbl="alignAcc1" presStyleIdx="1" presStyleCnt="4"/>
      <dgm:spPr/>
      <dgm:t>
        <a:bodyPr/>
        <a:lstStyle/>
        <a:p>
          <a:endParaRPr lang="pt-PT"/>
        </a:p>
      </dgm:t>
    </dgm:pt>
    <dgm:pt modelId="{7AEFB2AF-13B1-4B07-97BB-086EEA8F028C}" type="pres">
      <dgm:prSet presAssocID="{93F1079F-54FC-4633-9DBF-D6790B73CAF9}" presName="vertSpace3" presStyleLbl="node1" presStyleIdx="1" presStyleCnt="4"/>
      <dgm:spPr/>
    </dgm:pt>
    <dgm:pt modelId="{3A8216B8-3177-49CD-A846-98A9CD865BB6}" type="pres">
      <dgm:prSet presAssocID="{93F1079F-54FC-4633-9DBF-D6790B73CAF9}" presName="circle3" presStyleLbl="node1" presStyleIdx="2" presStyleCnt="4"/>
      <dgm:spPr/>
    </dgm:pt>
    <dgm:pt modelId="{225777E2-0CA9-4942-ABA6-D72CDC14B70B}" type="pres">
      <dgm:prSet presAssocID="{93F1079F-54FC-4633-9DBF-D6790B73CAF9}" presName="rect3" presStyleLbl="alignAcc1" presStyleIdx="2" presStyleCnt="4"/>
      <dgm:spPr/>
      <dgm:t>
        <a:bodyPr/>
        <a:lstStyle/>
        <a:p>
          <a:endParaRPr lang="pt-PT"/>
        </a:p>
      </dgm:t>
    </dgm:pt>
    <dgm:pt modelId="{43B57EB7-F295-4CBF-B1C0-D273A833EB02}" type="pres">
      <dgm:prSet presAssocID="{0B73E35B-C7EE-4DDD-8CD4-B3930D5EB943}" presName="vertSpace4" presStyleLbl="node1" presStyleIdx="2" presStyleCnt="4"/>
      <dgm:spPr/>
    </dgm:pt>
    <dgm:pt modelId="{9FC2F2FB-EA7B-406B-BD7D-80B5A72FA1DB}" type="pres">
      <dgm:prSet presAssocID="{0B73E35B-C7EE-4DDD-8CD4-B3930D5EB943}" presName="circle4" presStyleLbl="node1" presStyleIdx="3" presStyleCnt="4"/>
      <dgm:spPr/>
    </dgm:pt>
    <dgm:pt modelId="{44E65831-B4B3-435D-866F-7B425DAA8690}" type="pres">
      <dgm:prSet presAssocID="{0B73E35B-C7EE-4DDD-8CD4-B3930D5EB943}" presName="rect4" presStyleLbl="alignAcc1" presStyleIdx="3" presStyleCnt="4"/>
      <dgm:spPr/>
      <dgm:t>
        <a:bodyPr/>
        <a:lstStyle/>
        <a:p>
          <a:endParaRPr lang="pt-PT"/>
        </a:p>
      </dgm:t>
    </dgm:pt>
    <dgm:pt modelId="{C6D06214-4183-4908-97CD-EF259F8448E1}" type="pres">
      <dgm:prSet presAssocID="{14625934-0C7F-4EEC-B593-DC2201D3B47B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047801D9-F014-4093-90A0-1528D41B8318}" type="pres">
      <dgm:prSet presAssocID="{6B8CCE44-D98C-47F2-844D-45F9F837B8EE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D965541B-334C-488E-96AC-BCDED0B7947B}" type="pres">
      <dgm:prSet presAssocID="{93F1079F-54FC-4633-9DBF-D6790B73CAF9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112FC743-F684-4FA7-AD03-390CA67B6802}" type="pres">
      <dgm:prSet presAssocID="{0B73E35B-C7EE-4DDD-8CD4-B3930D5EB943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819D6E18-EDC0-4C99-9E96-FC70A39237B7}" type="presOf" srcId="{0B73E35B-C7EE-4DDD-8CD4-B3930D5EB943}" destId="{44E65831-B4B3-435D-866F-7B425DAA8690}" srcOrd="0" destOrd="0" presId="urn:microsoft.com/office/officeart/2005/8/layout/target3"/>
    <dgm:cxn modelId="{B5A1197E-4C39-467B-A5B8-61FBFF92B8BC}" type="presOf" srcId="{93F1079F-54FC-4633-9DBF-D6790B73CAF9}" destId="{225777E2-0CA9-4942-ABA6-D72CDC14B70B}" srcOrd="0" destOrd="0" presId="urn:microsoft.com/office/officeart/2005/8/layout/target3"/>
    <dgm:cxn modelId="{823BA493-D4DC-41E1-875C-A9051282ABCB}" type="presOf" srcId="{6B8CCE44-D98C-47F2-844D-45F9F837B8EE}" destId="{2F99B837-7950-4A02-9402-8CB3F5E0A5B6}" srcOrd="0" destOrd="0" presId="urn:microsoft.com/office/officeart/2005/8/layout/target3"/>
    <dgm:cxn modelId="{8044EA6C-3BCF-4542-9048-9948DCAF00A7}" srcId="{080109A3-2F88-41CB-89BD-5F52A92585C6}" destId="{93F1079F-54FC-4633-9DBF-D6790B73CAF9}" srcOrd="2" destOrd="0" parTransId="{2441E63B-FD24-4984-BE8F-7BA0C98C782B}" sibTransId="{B3BDCBE0-1874-4932-BA18-B70F6BC4E270}"/>
    <dgm:cxn modelId="{74F528D0-7331-4834-9A1C-27838919BF3B}" type="presOf" srcId="{6B8CCE44-D98C-47F2-844D-45F9F837B8EE}" destId="{047801D9-F014-4093-90A0-1528D41B8318}" srcOrd="1" destOrd="0" presId="urn:microsoft.com/office/officeart/2005/8/layout/target3"/>
    <dgm:cxn modelId="{D4D2EF39-0658-4638-96D3-593A066C4ED1}" type="presOf" srcId="{0B73E35B-C7EE-4DDD-8CD4-B3930D5EB943}" destId="{112FC743-F684-4FA7-AD03-390CA67B6802}" srcOrd="1" destOrd="0" presId="urn:microsoft.com/office/officeart/2005/8/layout/target3"/>
    <dgm:cxn modelId="{30770E7B-6E50-4F3D-A904-25FBBECE364F}" srcId="{080109A3-2F88-41CB-89BD-5F52A92585C6}" destId="{14625934-0C7F-4EEC-B593-DC2201D3B47B}" srcOrd="0" destOrd="0" parTransId="{F8F7A69F-162E-4915-8767-422F4BAEA395}" sibTransId="{A44B0A9A-6AEC-420F-AB51-55F79CCE74AE}"/>
    <dgm:cxn modelId="{E9E0442F-62FD-4509-9387-8B437A6C1D6C}" srcId="{080109A3-2F88-41CB-89BD-5F52A92585C6}" destId="{6B8CCE44-D98C-47F2-844D-45F9F837B8EE}" srcOrd="1" destOrd="0" parTransId="{CAF87C9A-95EE-4486-9547-5F84EB870B47}" sibTransId="{1AC8ACCD-33F4-4340-AFBF-2D1D2603F9F6}"/>
    <dgm:cxn modelId="{6BEFDCBB-3D8A-4DC3-817A-AD9FEDF161E9}" type="presOf" srcId="{93F1079F-54FC-4633-9DBF-D6790B73CAF9}" destId="{D965541B-334C-488E-96AC-BCDED0B7947B}" srcOrd="1" destOrd="0" presId="urn:microsoft.com/office/officeart/2005/8/layout/target3"/>
    <dgm:cxn modelId="{AB60AEBF-7F19-4D44-AB5A-414415A22430}" type="presOf" srcId="{14625934-0C7F-4EEC-B593-DC2201D3B47B}" destId="{42751E83-4D0E-41E6-87A8-AED988A9D5CB}" srcOrd="0" destOrd="0" presId="urn:microsoft.com/office/officeart/2005/8/layout/target3"/>
    <dgm:cxn modelId="{4DD5AF64-83BE-4E1E-BE46-CCB754E18BC1}" srcId="{080109A3-2F88-41CB-89BD-5F52A92585C6}" destId="{0B73E35B-C7EE-4DDD-8CD4-B3930D5EB943}" srcOrd="3" destOrd="0" parTransId="{56CD89E8-0518-4A86-828D-04312C22B28D}" sibTransId="{FEEC3F8B-130C-41A2-98BB-676F396A9456}"/>
    <dgm:cxn modelId="{943EF301-8B3A-4017-A635-982A5F3A6BDA}" type="presOf" srcId="{14625934-0C7F-4EEC-B593-DC2201D3B47B}" destId="{C6D06214-4183-4908-97CD-EF259F8448E1}" srcOrd="1" destOrd="0" presId="urn:microsoft.com/office/officeart/2005/8/layout/target3"/>
    <dgm:cxn modelId="{40E4434C-2F46-4682-95A6-7BA0EE802C1B}" type="presOf" srcId="{080109A3-2F88-41CB-89BD-5F52A92585C6}" destId="{CEDDD887-9BB5-41F7-AD9E-25A9BEB5D45B}" srcOrd="0" destOrd="0" presId="urn:microsoft.com/office/officeart/2005/8/layout/target3"/>
    <dgm:cxn modelId="{F76EA173-033C-4F47-B83F-7B256DF93518}" type="presParOf" srcId="{CEDDD887-9BB5-41F7-AD9E-25A9BEB5D45B}" destId="{5A4C83C0-BE34-43CF-A647-A879061A3DCD}" srcOrd="0" destOrd="0" presId="urn:microsoft.com/office/officeart/2005/8/layout/target3"/>
    <dgm:cxn modelId="{A57E5A49-3AE2-414C-A9D4-F0D1BCCE9943}" type="presParOf" srcId="{CEDDD887-9BB5-41F7-AD9E-25A9BEB5D45B}" destId="{23DBC342-3389-4945-B5AD-1B6F78EB7289}" srcOrd="1" destOrd="0" presId="urn:microsoft.com/office/officeart/2005/8/layout/target3"/>
    <dgm:cxn modelId="{CE346694-5F51-453E-9BFE-5F7EC8895C05}" type="presParOf" srcId="{CEDDD887-9BB5-41F7-AD9E-25A9BEB5D45B}" destId="{42751E83-4D0E-41E6-87A8-AED988A9D5CB}" srcOrd="2" destOrd="0" presId="urn:microsoft.com/office/officeart/2005/8/layout/target3"/>
    <dgm:cxn modelId="{EF87ED2B-5FB6-43D9-B1F6-40D433F80B6D}" type="presParOf" srcId="{CEDDD887-9BB5-41F7-AD9E-25A9BEB5D45B}" destId="{EF190442-FB54-4CC3-961E-1330E78EBB5F}" srcOrd="3" destOrd="0" presId="urn:microsoft.com/office/officeart/2005/8/layout/target3"/>
    <dgm:cxn modelId="{3B4B0AE2-7FAF-407B-871A-BBDAD34FE006}" type="presParOf" srcId="{CEDDD887-9BB5-41F7-AD9E-25A9BEB5D45B}" destId="{07155B59-1220-45FE-A862-93CE6AD5CCD1}" srcOrd="4" destOrd="0" presId="urn:microsoft.com/office/officeart/2005/8/layout/target3"/>
    <dgm:cxn modelId="{2004AB9C-2CF8-4F88-8C14-2D03E7B3B6E6}" type="presParOf" srcId="{CEDDD887-9BB5-41F7-AD9E-25A9BEB5D45B}" destId="{2F99B837-7950-4A02-9402-8CB3F5E0A5B6}" srcOrd="5" destOrd="0" presId="urn:microsoft.com/office/officeart/2005/8/layout/target3"/>
    <dgm:cxn modelId="{27B1610F-BBCD-44BC-8819-C88F9F57E786}" type="presParOf" srcId="{CEDDD887-9BB5-41F7-AD9E-25A9BEB5D45B}" destId="{7AEFB2AF-13B1-4B07-97BB-086EEA8F028C}" srcOrd="6" destOrd="0" presId="urn:microsoft.com/office/officeart/2005/8/layout/target3"/>
    <dgm:cxn modelId="{9B723BF0-27FB-4D91-BD45-21DE927B34ED}" type="presParOf" srcId="{CEDDD887-9BB5-41F7-AD9E-25A9BEB5D45B}" destId="{3A8216B8-3177-49CD-A846-98A9CD865BB6}" srcOrd="7" destOrd="0" presId="urn:microsoft.com/office/officeart/2005/8/layout/target3"/>
    <dgm:cxn modelId="{DF835609-D425-474F-9D39-BDBFB91F8692}" type="presParOf" srcId="{CEDDD887-9BB5-41F7-AD9E-25A9BEB5D45B}" destId="{225777E2-0CA9-4942-ABA6-D72CDC14B70B}" srcOrd="8" destOrd="0" presId="urn:microsoft.com/office/officeart/2005/8/layout/target3"/>
    <dgm:cxn modelId="{BECA7864-8AA3-47AD-B7F1-4C6C7ADA6AD3}" type="presParOf" srcId="{CEDDD887-9BB5-41F7-AD9E-25A9BEB5D45B}" destId="{43B57EB7-F295-4CBF-B1C0-D273A833EB02}" srcOrd="9" destOrd="0" presId="urn:microsoft.com/office/officeart/2005/8/layout/target3"/>
    <dgm:cxn modelId="{86E869E3-2C86-4D06-A5CD-798C4BE128FA}" type="presParOf" srcId="{CEDDD887-9BB5-41F7-AD9E-25A9BEB5D45B}" destId="{9FC2F2FB-EA7B-406B-BD7D-80B5A72FA1DB}" srcOrd="10" destOrd="0" presId="urn:microsoft.com/office/officeart/2005/8/layout/target3"/>
    <dgm:cxn modelId="{F48B7EB3-6920-4808-9475-3391F58CCA73}" type="presParOf" srcId="{CEDDD887-9BB5-41F7-AD9E-25A9BEB5D45B}" destId="{44E65831-B4B3-435D-866F-7B425DAA8690}" srcOrd="11" destOrd="0" presId="urn:microsoft.com/office/officeart/2005/8/layout/target3"/>
    <dgm:cxn modelId="{C3A23AF9-1B09-4881-8402-35DF2494A259}" type="presParOf" srcId="{CEDDD887-9BB5-41F7-AD9E-25A9BEB5D45B}" destId="{C6D06214-4183-4908-97CD-EF259F8448E1}" srcOrd="12" destOrd="0" presId="urn:microsoft.com/office/officeart/2005/8/layout/target3"/>
    <dgm:cxn modelId="{B9CE1806-E873-49D1-A723-9CC7674E8E91}" type="presParOf" srcId="{CEDDD887-9BB5-41F7-AD9E-25A9BEB5D45B}" destId="{047801D9-F014-4093-90A0-1528D41B8318}" srcOrd="13" destOrd="0" presId="urn:microsoft.com/office/officeart/2005/8/layout/target3"/>
    <dgm:cxn modelId="{09C9FF40-EF6A-4EFB-AD4D-6A7BECDCCB59}" type="presParOf" srcId="{CEDDD887-9BB5-41F7-AD9E-25A9BEB5D45B}" destId="{D965541B-334C-488E-96AC-BCDED0B7947B}" srcOrd="14" destOrd="0" presId="urn:microsoft.com/office/officeart/2005/8/layout/target3"/>
    <dgm:cxn modelId="{C3DB024F-538B-474B-A686-DED481A84166}" type="presParOf" srcId="{CEDDD887-9BB5-41F7-AD9E-25A9BEB5D45B}" destId="{112FC743-F684-4FA7-AD03-390CA67B6802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E59C69A-F255-4849-9014-C13DA11D9709}" type="doc">
      <dgm:prSet loTypeId="urn:microsoft.com/office/officeart/2005/8/layout/venn3" loCatId="relationship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pt-PT"/>
        </a:p>
      </dgm:t>
    </dgm:pt>
    <dgm:pt modelId="{1D3B8979-8A24-4AF6-BCA7-E0EC73AF6774}">
      <dgm:prSet phldrT="[Texto]" custT="1"/>
      <dgm:spPr/>
      <dgm:t>
        <a:bodyPr/>
        <a:lstStyle/>
        <a:p>
          <a:r>
            <a:rPr lang="pt-PT" sz="1400" b="1" dirty="0" smtClean="0">
              <a:latin typeface="Arial" panose="020B0604020202020204" pitchFamily="34" charset="0"/>
              <a:cs typeface="Arial" panose="020B0604020202020204" pitchFamily="34" charset="0"/>
            </a:rPr>
            <a:t>Salários, prémios </a:t>
          </a:r>
        </a:p>
        <a:p>
          <a:r>
            <a:rPr lang="pt-PT" sz="1400" b="1" dirty="0" smtClean="0">
              <a:latin typeface="Arial" panose="020B0604020202020204" pitchFamily="34" charset="0"/>
              <a:cs typeface="Arial" panose="020B0604020202020204" pitchFamily="34" charset="0"/>
            </a:rPr>
            <a:t>e sistemas</a:t>
          </a:r>
        </a:p>
        <a:p>
          <a:r>
            <a:rPr lang="pt-PT" sz="1400" b="1" dirty="0" smtClean="0">
              <a:latin typeface="Arial" panose="020B0604020202020204" pitchFamily="34" charset="0"/>
              <a:cs typeface="Arial" panose="020B0604020202020204" pitchFamily="34" charset="0"/>
            </a:rPr>
            <a:t> de incentivos de longo prazo.</a:t>
          </a:r>
          <a:endParaRPr lang="pt-PT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228E90-E868-457F-A853-14F23C36BF62}" type="parTrans" cxnId="{396916BB-2D61-455C-B62C-F4C147D0CFC4}">
      <dgm:prSet/>
      <dgm:spPr/>
      <dgm:t>
        <a:bodyPr/>
        <a:lstStyle/>
        <a:p>
          <a:endParaRPr lang="pt-PT"/>
        </a:p>
      </dgm:t>
    </dgm:pt>
    <dgm:pt modelId="{4631B6B7-31D5-43F2-BE05-9F41093AC595}" type="sibTrans" cxnId="{396916BB-2D61-455C-B62C-F4C147D0CFC4}">
      <dgm:prSet/>
      <dgm:spPr/>
      <dgm:t>
        <a:bodyPr/>
        <a:lstStyle/>
        <a:p>
          <a:endParaRPr lang="pt-PT"/>
        </a:p>
      </dgm:t>
    </dgm:pt>
    <dgm:pt modelId="{882D57A1-3BC8-44BD-A240-8F04F05A4AEF}">
      <dgm:prSet phldrT="[Texto]" custT="1"/>
      <dgm:spPr/>
      <dgm:t>
        <a:bodyPr/>
        <a:lstStyle/>
        <a:p>
          <a:r>
            <a:rPr lang="pt-PT" sz="1400" b="1" dirty="0" smtClean="0">
              <a:latin typeface="Arial" panose="020B0604020202020204" pitchFamily="34" charset="0"/>
              <a:cs typeface="Arial" panose="020B0604020202020204" pitchFamily="34" charset="0"/>
            </a:rPr>
            <a:t>Decisões executivas são complexas e não rotineiras (pelo que a supervisão não é suficiente para avaliar da qualidade das decisões).</a:t>
          </a:r>
          <a:endParaRPr lang="pt-PT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EAA9FA3-687C-492C-9F8C-BA799458A811}" type="parTrans" cxnId="{C45558B9-9608-4404-8168-6477EDF5AEB8}">
      <dgm:prSet/>
      <dgm:spPr/>
      <dgm:t>
        <a:bodyPr/>
        <a:lstStyle/>
        <a:p>
          <a:endParaRPr lang="pt-PT"/>
        </a:p>
      </dgm:t>
    </dgm:pt>
    <dgm:pt modelId="{AF5211BC-D70D-43E8-BC36-3699FCA127C9}" type="sibTrans" cxnId="{C45558B9-9608-4404-8168-6477EDF5AEB8}">
      <dgm:prSet/>
      <dgm:spPr/>
      <dgm:t>
        <a:bodyPr/>
        <a:lstStyle/>
        <a:p>
          <a:endParaRPr lang="pt-PT"/>
        </a:p>
      </dgm:t>
    </dgm:pt>
    <dgm:pt modelId="{39EF246E-9684-41C2-847E-489BF7064048}">
      <dgm:prSet phldrT="[Texto]" custT="1"/>
      <dgm:spPr/>
      <dgm:t>
        <a:bodyPr/>
        <a:lstStyle/>
        <a:p>
          <a:r>
            <a:rPr lang="pt-PT" sz="1400" b="1" dirty="0" smtClean="0">
              <a:latin typeface="Arial" panose="020B0604020202020204" pitchFamily="34" charset="0"/>
              <a:cs typeface="Arial" panose="020B0604020202020204" pitchFamily="34" charset="0"/>
            </a:rPr>
            <a:t>Em alternativa à supervisão a avaliação dos gestores pelos resultados financeiros torna-se difícil pela influência de vários factores que transcendem os executivos (a imprevisibilidade económica ou jurídica).</a:t>
          </a:r>
          <a:endParaRPr lang="pt-PT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B95096B-875E-4F72-9F98-20225187436D}" type="parTrans" cxnId="{F803DE35-35C7-43D9-AACA-C78967FBE591}">
      <dgm:prSet/>
      <dgm:spPr/>
      <dgm:t>
        <a:bodyPr/>
        <a:lstStyle/>
        <a:p>
          <a:endParaRPr lang="pt-PT"/>
        </a:p>
      </dgm:t>
    </dgm:pt>
    <dgm:pt modelId="{7F808523-8894-4AF1-AEC0-CEA3CAAD9D5E}" type="sibTrans" cxnId="{F803DE35-35C7-43D9-AACA-C78967FBE591}">
      <dgm:prSet/>
      <dgm:spPr/>
      <dgm:t>
        <a:bodyPr/>
        <a:lstStyle/>
        <a:p>
          <a:endParaRPr lang="pt-PT"/>
        </a:p>
      </dgm:t>
    </dgm:pt>
    <dgm:pt modelId="{4312DA59-4CB4-4AEB-B6F9-9C2EB554DA2D}" type="pres">
      <dgm:prSet presAssocID="{FE59C69A-F255-4849-9014-C13DA11D970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CECDE1E7-2DBE-4301-A86D-AD2F299E94B0}" type="pres">
      <dgm:prSet presAssocID="{1D3B8979-8A24-4AF6-BCA7-E0EC73AF6774}" presName="Name5" presStyleLbl="venn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D85526AE-45C9-4FF6-9C2E-37765BE3B721}" type="pres">
      <dgm:prSet presAssocID="{4631B6B7-31D5-43F2-BE05-9F41093AC595}" presName="space" presStyleCnt="0"/>
      <dgm:spPr/>
    </dgm:pt>
    <dgm:pt modelId="{E756D109-F071-46B9-9E66-F61E95B74A80}" type="pres">
      <dgm:prSet presAssocID="{882D57A1-3BC8-44BD-A240-8F04F05A4AEF}" presName="Name5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C5C8EF36-E4D3-405B-8006-0A82929F8C5A}" type="pres">
      <dgm:prSet presAssocID="{AF5211BC-D70D-43E8-BC36-3699FCA127C9}" presName="space" presStyleCnt="0"/>
      <dgm:spPr/>
    </dgm:pt>
    <dgm:pt modelId="{15551A1B-C8BE-4EA3-AC4F-5B52366D895A}" type="pres">
      <dgm:prSet presAssocID="{39EF246E-9684-41C2-847E-489BF7064048}" presName="Name5" presStyleLbl="venn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C45558B9-9608-4404-8168-6477EDF5AEB8}" srcId="{FE59C69A-F255-4849-9014-C13DA11D9709}" destId="{882D57A1-3BC8-44BD-A240-8F04F05A4AEF}" srcOrd="1" destOrd="0" parTransId="{EEAA9FA3-687C-492C-9F8C-BA799458A811}" sibTransId="{AF5211BC-D70D-43E8-BC36-3699FCA127C9}"/>
    <dgm:cxn modelId="{A0383FFD-963D-408D-A123-65D65976BE78}" type="presOf" srcId="{FE59C69A-F255-4849-9014-C13DA11D9709}" destId="{4312DA59-4CB4-4AEB-B6F9-9C2EB554DA2D}" srcOrd="0" destOrd="0" presId="urn:microsoft.com/office/officeart/2005/8/layout/venn3"/>
    <dgm:cxn modelId="{7B292B6B-81A0-48C5-A4D3-DFC09F09D65C}" type="presOf" srcId="{882D57A1-3BC8-44BD-A240-8F04F05A4AEF}" destId="{E756D109-F071-46B9-9E66-F61E95B74A80}" srcOrd="0" destOrd="0" presId="urn:microsoft.com/office/officeart/2005/8/layout/venn3"/>
    <dgm:cxn modelId="{396916BB-2D61-455C-B62C-F4C147D0CFC4}" srcId="{FE59C69A-F255-4849-9014-C13DA11D9709}" destId="{1D3B8979-8A24-4AF6-BCA7-E0EC73AF6774}" srcOrd="0" destOrd="0" parTransId="{EB228E90-E868-457F-A853-14F23C36BF62}" sibTransId="{4631B6B7-31D5-43F2-BE05-9F41093AC595}"/>
    <dgm:cxn modelId="{AC2B05B5-019F-4E11-A720-A5BF81EA341A}" type="presOf" srcId="{39EF246E-9684-41C2-847E-489BF7064048}" destId="{15551A1B-C8BE-4EA3-AC4F-5B52366D895A}" srcOrd="0" destOrd="0" presId="urn:microsoft.com/office/officeart/2005/8/layout/venn3"/>
    <dgm:cxn modelId="{F803DE35-35C7-43D9-AACA-C78967FBE591}" srcId="{FE59C69A-F255-4849-9014-C13DA11D9709}" destId="{39EF246E-9684-41C2-847E-489BF7064048}" srcOrd="2" destOrd="0" parTransId="{CB95096B-875E-4F72-9F98-20225187436D}" sibTransId="{7F808523-8894-4AF1-AEC0-CEA3CAAD9D5E}"/>
    <dgm:cxn modelId="{7525CDF8-437F-4514-AF39-7B0AFAD08D3E}" type="presOf" srcId="{1D3B8979-8A24-4AF6-BCA7-E0EC73AF6774}" destId="{CECDE1E7-2DBE-4301-A86D-AD2F299E94B0}" srcOrd="0" destOrd="0" presId="urn:microsoft.com/office/officeart/2005/8/layout/venn3"/>
    <dgm:cxn modelId="{C2A43D32-2412-44A5-B10A-0942670C2037}" type="presParOf" srcId="{4312DA59-4CB4-4AEB-B6F9-9C2EB554DA2D}" destId="{CECDE1E7-2DBE-4301-A86D-AD2F299E94B0}" srcOrd="0" destOrd="0" presId="urn:microsoft.com/office/officeart/2005/8/layout/venn3"/>
    <dgm:cxn modelId="{ED7EB48D-0766-491F-B4AC-8FEABE78A8AD}" type="presParOf" srcId="{4312DA59-4CB4-4AEB-B6F9-9C2EB554DA2D}" destId="{D85526AE-45C9-4FF6-9C2E-37765BE3B721}" srcOrd="1" destOrd="0" presId="urn:microsoft.com/office/officeart/2005/8/layout/venn3"/>
    <dgm:cxn modelId="{1F63876B-3446-47FF-AE29-1FD3627B2E63}" type="presParOf" srcId="{4312DA59-4CB4-4AEB-B6F9-9C2EB554DA2D}" destId="{E756D109-F071-46B9-9E66-F61E95B74A80}" srcOrd="2" destOrd="0" presId="urn:microsoft.com/office/officeart/2005/8/layout/venn3"/>
    <dgm:cxn modelId="{F32FCF16-064B-4362-A9B7-2C9AF8D76B1C}" type="presParOf" srcId="{4312DA59-4CB4-4AEB-B6F9-9C2EB554DA2D}" destId="{C5C8EF36-E4D3-405B-8006-0A82929F8C5A}" srcOrd="3" destOrd="0" presId="urn:microsoft.com/office/officeart/2005/8/layout/venn3"/>
    <dgm:cxn modelId="{BA698D32-5F78-4506-9C93-2BA1E3475BCC}" type="presParOf" srcId="{4312DA59-4CB4-4AEB-B6F9-9C2EB554DA2D}" destId="{15551A1B-C8BE-4EA3-AC4F-5B52366D895A}" srcOrd="4" destOrd="0" presId="urn:microsoft.com/office/officeart/2005/8/layout/venn3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3A317F6-9843-4E63-8F6C-C96F2CB33D9F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pt-PT"/>
        </a:p>
      </dgm:t>
    </dgm:pt>
    <dgm:pt modelId="{8C3EBB44-E30D-4AB3-806A-59D20BA44AC3}">
      <dgm:prSet phldrT="[Texto]"/>
      <dgm:spPr/>
      <dgm:t>
        <a:bodyPr/>
        <a:lstStyle/>
        <a:p>
          <a:r>
            <a:rPr lang="pt-PT" dirty="0" smtClean="0">
              <a:latin typeface="Arial" panose="020B0604020202020204" pitchFamily="34" charset="0"/>
              <a:cs typeface="Arial" panose="020B0604020202020204" pitchFamily="34" charset="0"/>
            </a:rPr>
            <a:t>Aquisição de empresas subvalorizadas, por parte de outras</a:t>
          </a:r>
          <a:endParaRPr lang="pt-PT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107EB64-5B63-447A-87D2-CD4274774C77}" type="parTrans" cxnId="{8E93133D-3038-47E6-8571-E96DF92C519B}">
      <dgm:prSet/>
      <dgm:spPr/>
      <dgm:t>
        <a:bodyPr/>
        <a:lstStyle/>
        <a:p>
          <a:endParaRPr lang="pt-PT"/>
        </a:p>
      </dgm:t>
    </dgm:pt>
    <dgm:pt modelId="{4B9F27EC-B5A1-4089-B75B-460B90EDE1D6}" type="sibTrans" cxnId="{8E93133D-3038-47E6-8571-E96DF92C519B}">
      <dgm:prSet/>
      <dgm:spPr/>
      <dgm:t>
        <a:bodyPr/>
        <a:lstStyle/>
        <a:p>
          <a:endParaRPr lang="pt-PT"/>
        </a:p>
      </dgm:t>
    </dgm:pt>
    <dgm:pt modelId="{98047D27-C890-454D-9CE7-0F918A726B6D}">
      <dgm:prSet phldrT="[Texto]" custT="1"/>
      <dgm:spPr/>
      <dgm:t>
        <a:bodyPr/>
        <a:lstStyle/>
        <a:p>
          <a:r>
            <a:rPr lang="pt-PT" sz="1600" dirty="0" smtClean="0">
              <a:latin typeface="Arial" panose="020B0604020202020204" pitchFamily="34" charset="0"/>
              <a:cs typeface="Arial" panose="020B0604020202020204" pitchFamily="34" charset="0"/>
            </a:rPr>
            <a:t>Mercado como mecanismo externo, acontece quando os mecanismos internos falharam.</a:t>
          </a:r>
          <a:endParaRPr lang="pt-PT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710B47-CC11-4DB2-916C-790A92028004}" type="parTrans" cxnId="{9816FD13-96F6-4731-ACA8-B4B04426F246}">
      <dgm:prSet/>
      <dgm:spPr/>
      <dgm:t>
        <a:bodyPr/>
        <a:lstStyle/>
        <a:p>
          <a:endParaRPr lang="pt-PT"/>
        </a:p>
      </dgm:t>
    </dgm:pt>
    <dgm:pt modelId="{87495228-63FA-4011-A26B-41675B99040A}" type="sibTrans" cxnId="{9816FD13-96F6-4731-ACA8-B4B04426F246}">
      <dgm:prSet/>
      <dgm:spPr/>
      <dgm:t>
        <a:bodyPr/>
        <a:lstStyle/>
        <a:p>
          <a:endParaRPr lang="pt-PT"/>
        </a:p>
      </dgm:t>
    </dgm:pt>
    <dgm:pt modelId="{51E67CA8-4D5C-4A1D-86D4-B51134C3F144}">
      <dgm:prSet phldrT="[Texto]"/>
      <dgm:spPr/>
      <dgm:t>
        <a:bodyPr/>
        <a:lstStyle/>
        <a:p>
          <a:r>
            <a:rPr lang="pt-PT" dirty="0" smtClean="0">
              <a:latin typeface="Arial" panose="020B0604020202020204" pitchFamily="34" charset="0"/>
              <a:cs typeface="Arial" panose="020B0604020202020204" pitchFamily="34" charset="0"/>
            </a:rPr>
            <a:t>OPA</a:t>
          </a:r>
          <a:endParaRPr lang="pt-PT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9C89FC-DBAC-4331-A72E-0B764B00FDFF}" type="parTrans" cxnId="{127D636E-1E24-46C0-838C-BBD2B4EB6920}">
      <dgm:prSet/>
      <dgm:spPr/>
      <dgm:t>
        <a:bodyPr/>
        <a:lstStyle/>
        <a:p>
          <a:endParaRPr lang="pt-PT"/>
        </a:p>
      </dgm:t>
    </dgm:pt>
    <dgm:pt modelId="{D1DF1BC6-1EB4-4081-A2F5-21872CDAB315}" type="sibTrans" cxnId="{127D636E-1E24-46C0-838C-BBD2B4EB6920}">
      <dgm:prSet/>
      <dgm:spPr/>
      <dgm:t>
        <a:bodyPr/>
        <a:lstStyle/>
        <a:p>
          <a:endParaRPr lang="pt-PT"/>
        </a:p>
      </dgm:t>
    </dgm:pt>
    <dgm:pt modelId="{45E5C3DC-3198-4F58-8537-EA854A7ADAB2}">
      <dgm:prSet phldrT="[Texto]" custT="1"/>
      <dgm:spPr/>
      <dgm:t>
        <a:bodyPr/>
        <a:lstStyle/>
        <a:p>
          <a:r>
            <a:rPr lang="pt-PT" sz="1600" dirty="0" smtClean="0">
              <a:latin typeface="Arial" panose="020B0604020202020204" pitchFamily="34" charset="0"/>
              <a:cs typeface="Arial" panose="020B0604020202020204" pitchFamily="34" charset="0"/>
            </a:rPr>
            <a:t>A aquisição funciona de duas formas distintas, como mecanismo de controlo ou como investimento</a:t>
          </a:r>
          <a:r>
            <a:rPr lang="pt-PT" sz="18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pt-PT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7A4FD8D-F4BA-4BB7-80A9-27C7C382C653}" type="parTrans" cxnId="{65EECC93-B609-4AAC-91B1-12AB42428428}">
      <dgm:prSet/>
      <dgm:spPr/>
      <dgm:t>
        <a:bodyPr/>
        <a:lstStyle/>
        <a:p>
          <a:endParaRPr lang="pt-PT"/>
        </a:p>
      </dgm:t>
    </dgm:pt>
    <dgm:pt modelId="{B427509F-D416-4468-9DAC-9026E5040E99}" type="sibTrans" cxnId="{65EECC93-B609-4AAC-91B1-12AB42428428}">
      <dgm:prSet/>
      <dgm:spPr/>
      <dgm:t>
        <a:bodyPr/>
        <a:lstStyle/>
        <a:p>
          <a:endParaRPr lang="pt-PT"/>
        </a:p>
      </dgm:t>
    </dgm:pt>
    <dgm:pt modelId="{58C80AE5-09EE-4F58-AD80-FE63E47D525A}">
      <dgm:prSet phldrT="[Texto]"/>
      <dgm:spPr/>
      <dgm:t>
        <a:bodyPr/>
        <a:lstStyle/>
        <a:p>
          <a:r>
            <a:rPr lang="pt-PT" dirty="0" smtClean="0">
              <a:latin typeface="Arial" panose="020B0604020202020204" pitchFamily="34" charset="0"/>
              <a:cs typeface="Arial" panose="020B0604020202020204" pitchFamily="34" charset="0"/>
            </a:rPr>
            <a:t>Por norma há uma substituição dos </a:t>
          </a:r>
          <a:r>
            <a:rPr lang="pt-PT" dirty="0" err="1" smtClean="0">
              <a:latin typeface="Arial" panose="020B0604020202020204" pitchFamily="34" charset="0"/>
              <a:cs typeface="Arial" panose="020B0604020202020204" pitchFamily="34" charset="0"/>
            </a:rPr>
            <a:t>orgãos</a:t>
          </a:r>
          <a:r>
            <a:rPr lang="pt-PT" dirty="0" smtClean="0">
              <a:latin typeface="Arial" panose="020B0604020202020204" pitchFamily="34" charset="0"/>
              <a:cs typeface="Arial" panose="020B0604020202020204" pitchFamily="34" charset="0"/>
            </a:rPr>
            <a:t> de gestão</a:t>
          </a:r>
          <a:r>
            <a:rPr lang="pt-PT" dirty="0" smtClean="0"/>
            <a:t>.</a:t>
          </a:r>
          <a:endParaRPr lang="pt-PT" dirty="0"/>
        </a:p>
      </dgm:t>
    </dgm:pt>
    <dgm:pt modelId="{CCE53835-EED0-4285-AAF5-F3A8F53E27C0}" type="parTrans" cxnId="{A073D251-CBD6-46C3-B491-2E46D35A2C66}">
      <dgm:prSet/>
      <dgm:spPr/>
      <dgm:t>
        <a:bodyPr/>
        <a:lstStyle/>
        <a:p>
          <a:endParaRPr lang="pt-PT"/>
        </a:p>
      </dgm:t>
    </dgm:pt>
    <dgm:pt modelId="{B55B8A50-D76F-44FF-AE2E-D994A16D1269}" type="sibTrans" cxnId="{A073D251-CBD6-46C3-B491-2E46D35A2C66}">
      <dgm:prSet/>
      <dgm:spPr/>
      <dgm:t>
        <a:bodyPr/>
        <a:lstStyle/>
        <a:p>
          <a:endParaRPr lang="pt-PT"/>
        </a:p>
      </dgm:t>
    </dgm:pt>
    <dgm:pt modelId="{5A14CB9B-0663-4021-B0CE-3C7BDAA20967}">
      <dgm:prSet phldrT="[Texto]" custT="1"/>
      <dgm:spPr/>
      <dgm:t>
        <a:bodyPr/>
        <a:lstStyle/>
        <a:p>
          <a:r>
            <a:rPr lang="pt-PT" sz="1600" dirty="0" smtClean="0">
              <a:latin typeface="Arial" panose="020B0604020202020204" pitchFamily="34" charset="0"/>
              <a:cs typeface="Arial" panose="020B0604020202020204" pitchFamily="34" charset="0"/>
            </a:rPr>
            <a:t>Perante este cenário hipotético os gestores  tem 2 opções, ou aceitam ou rejeitam</a:t>
          </a:r>
          <a:endParaRPr lang="pt-PT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D993BA-D17E-4F61-888A-0EE11FA1E44B}" type="parTrans" cxnId="{6EECC08A-97D7-420E-99CA-945CD34CB293}">
      <dgm:prSet/>
      <dgm:spPr/>
      <dgm:t>
        <a:bodyPr/>
        <a:lstStyle/>
        <a:p>
          <a:endParaRPr lang="pt-PT"/>
        </a:p>
      </dgm:t>
    </dgm:pt>
    <dgm:pt modelId="{9E1DD5A0-CF0C-44FE-95CB-1A769469A769}" type="sibTrans" cxnId="{6EECC08A-97D7-420E-99CA-945CD34CB293}">
      <dgm:prSet/>
      <dgm:spPr/>
      <dgm:t>
        <a:bodyPr/>
        <a:lstStyle/>
        <a:p>
          <a:endParaRPr lang="pt-PT"/>
        </a:p>
      </dgm:t>
    </dgm:pt>
    <dgm:pt modelId="{B5AC46D2-C487-470E-B716-FE5735E49872}" type="pres">
      <dgm:prSet presAssocID="{63A317F6-9843-4E63-8F6C-C96F2CB33D9F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pt-PT"/>
        </a:p>
      </dgm:t>
    </dgm:pt>
    <dgm:pt modelId="{2C17C526-919D-4FB1-BF41-AE7552E84267}" type="pres">
      <dgm:prSet presAssocID="{8C3EBB44-E30D-4AB3-806A-59D20BA44AC3}" presName="composite" presStyleCnt="0"/>
      <dgm:spPr/>
    </dgm:pt>
    <dgm:pt modelId="{54909DA5-C0BD-4B21-9196-453DF8239567}" type="pres">
      <dgm:prSet presAssocID="{8C3EBB44-E30D-4AB3-806A-59D20BA44AC3}" presName="bentUpArrow1" presStyleLbl="alignImgPlace1" presStyleIdx="0" presStyleCnt="2"/>
      <dgm:spPr/>
    </dgm:pt>
    <dgm:pt modelId="{678FC519-0725-4626-AF3B-E252919C2168}" type="pres">
      <dgm:prSet presAssocID="{8C3EBB44-E30D-4AB3-806A-59D20BA44AC3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89E164BD-55A4-4F87-B208-B15657636CDD}" type="pres">
      <dgm:prSet presAssocID="{8C3EBB44-E30D-4AB3-806A-59D20BA44AC3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2DD9769A-15CC-4DAD-8986-482FF874558A}" type="pres">
      <dgm:prSet presAssocID="{4B9F27EC-B5A1-4089-B75B-460B90EDE1D6}" presName="sibTrans" presStyleCnt="0"/>
      <dgm:spPr/>
    </dgm:pt>
    <dgm:pt modelId="{7DDED2CE-3E53-45E0-B27E-BBF09045DA3A}" type="pres">
      <dgm:prSet presAssocID="{51E67CA8-4D5C-4A1D-86D4-B51134C3F144}" presName="composite" presStyleCnt="0"/>
      <dgm:spPr/>
    </dgm:pt>
    <dgm:pt modelId="{D261D22C-810B-4955-9646-FC1EB2936E36}" type="pres">
      <dgm:prSet presAssocID="{51E67CA8-4D5C-4A1D-86D4-B51134C3F144}" presName="bentUpArrow1" presStyleLbl="alignImgPlace1" presStyleIdx="1" presStyleCnt="2"/>
      <dgm:spPr/>
    </dgm:pt>
    <dgm:pt modelId="{AFA35A2F-B4AE-48FE-9060-C7BDD3DB72F9}" type="pres">
      <dgm:prSet presAssocID="{51E67CA8-4D5C-4A1D-86D4-B51134C3F144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1A2D3AC0-618A-4ECC-9C9D-E55B1857F3B5}" type="pres">
      <dgm:prSet presAssocID="{51E67CA8-4D5C-4A1D-86D4-B51134C3F144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C322E3C7-2408-4F42-8566-872AA3D89D86}" type="pres">
      <dgm:prSet presAssocID="{D1DF1BC6-1EB4-4081-A2F5-21872CDAB315}" presName="sibTrans" presStyleCnt="0"/>
      <dgm:spPr/>
    </dgm:pt>
    <dgm:pt modelId="{AC2056B9-4703-4DC4-8761-6B62DBB581C0}" type="pres">
      <dgm:prSet presAssocID="{58C80AE5-09EE-4F58-AD80-FE63E47D525A}" presName="composite" presStyleCnt="0"/>
      <dgm:spPr/>
    </dgm:pt>
    <dgm:pt modelId="{87EF64DD-6D02-47B8-ABA4-0F602A40C048}" type="pres">
      <dgm:prSet presAssocID="{58C80AE5-09EE-4F58-AD80-FE63E47D525A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7D9D35A7-C196-4109-A024-12DD34C12CDC}" type="pres">
      <dgm:prSet presAssocID="{58C80AE5-09EE-4F58-AD80-FE63E47D525A}" presName="FinalChild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A073D251-CBD6-46C3-B491-2E46D35A2C66}" srcId="{63A317F6-9843-4E63-8F6C-C96F2CB33D9F}" destId="{58C80AE5-09EE-4F58-AD80-FE63E47D525A}" srcOrd="2" destOrd="0" parTransId="{CCE53835-EED0-4285-AAF5-F3A8F53E27C0}" sibTransId="{B55B8A50-D76F-44FF-AE2E-D994A16D1269}"/>
    <dgm:cxn modelId="{3B55AF12-AC1E-4C1A-8D85-17504F69B73F}" type="presOf" srcId="{98047D27-C890-454D-9CE7-0F918A726B6D}" destId="{89E164BD-55A4-4F87-B208-B15657636CDD}" srcOrd="0" destOrd="0" presId="urn:microsoft.com/office/officeart/2005/8/layout/StepDownProcess"/>
    <dgm:cxn modelId="{127D636E-1E24-46C0-838C-BBD2B4EB6920}" srcId="{63A317F6-9843-4E63-8F6C-C96F2CB33D9F}" destId="{51E67CA8-4D5C-4A1D-86D4-B51134C3F144}" srcOrd="1" destOrd="0" parTransId="{FE9C89FC-DBAC-4331-A72E-0B764B00FDFF}" sibTransId="{D1DF1BC6-1EB4-4081-A2F5-21872CDAB315}"/>
    <dgm:cxn modelId="{28E2CF63-B894-450C-9B19-113263CBCA66}" type="presOf" srcId="{51E67CA8-4D5C-4A1D-86D4-B51134C3F144}" destId="{AFA35A2F-B4AE-48FE-9060-C7BDD3DB72F9}" srcOrd="0" destOrd="0" presId="urn:microsoft.com/office/officeart/2005/8/layout/StepDownProcess"/>
    <dgm:cxn modelId="{65EECC93-B609-4AAC-91B1-12AB42428428}" srcId="{51E67CA8-4D5C-4A1D-86D4-B51134C3F144}" destId="{45E5C3DC-3198-4F58-8537-EA854A7ADAB2}" srcOrd="0" destOrd="0" parTransId="{97A4FD8D-F4BA-4BB7-80A9-27C7C382C653}" sibTransId="{B427509F-D416-4468-9DAC-9026E5040E99}"/>
    <dgm:cxn modelId="{C41C29B2-FDE9-47D9-B178-F2DD857888F9}" type="presOf" srcId="{58C80AE5-09EE-4F58-AD80-FE63E47D525A}" destId="{87EF64DD-6D02-47B8-ABA4-0F602A40C048}" srcOrd="0" destOrd="0" presId="urn:microsoft.com/office/officeart/2005/8/layout/StepDownProcess"/>
    <dgm:cxn modelId="{7EDEBE02-DE53-4BEC-9A4B-F47391C976F8}" type="presOf" srcId="{5A14CB9B-0663-4021-B0CE-3C7BDAA20967}" destId="{7D9D35A7-C196-4109-A024-12DD34C12CDC}" srcOrd="0" destOrd="0" presId="urn:microsoft.com/office/officeart/2005/8/layout/StepDownProcess"/>
    <dgm:cxn modelId="{9816FD13-96F6-4731-ACA8-B4B04426F246}" srcId="{8C3EBB44-E30D-4AB3-806A-59D20BA44AC3}" destId="{98047D27-C890-454D-9CE7-0F918A726B6D}" srcOrd="0" destOrd="0" parTransId="{A1710B47-CC11-4DB2-916C-790A92028004}" sibTransId="{87495228-63FA-4011-A26B-41675B99040A}"/>
    <dgm:cxn modelId="{D398E663-584E-41EC-A332-129DDB57E4ED}" type="presOf" srcId="{8C3EBB44-E30D-4AB3-806A-59D20BA44AC3}" destId="{678FC519-0725-4626-AF3B-E252919C2168}" srcOrd="0" destOrd="0" presId="urn:microsoft.com/office/officeart/2005/8/layout/StepDownProcess"/>
    <dgm:cxn modelId="{E003B815-2E90-45BE-A86C-D962CFC39166}" type="presOf" srcId="{63A317F6-9843-4E63-8F6C-C96F2CB33D9F}" destId="{B5AC46D2-C487-470E-B716-FE5735E49872}" srcOrd="0" destOrd="0" presId="urn:microsoft.com/office/officeart/2005/8/layout/StepDownProcess"/>
    <dgm:cxn modelId="{5F132F4E-81BF-4E3C-9F8D-6452B95E09C0}" type="presOf" srcId="{45E5C3DC-3198-4F58-8537-EA854A7ADAB2}" destId="{1A2D3AC0-618A-4ECC-9C9D-E55B1857F3B5}" srcOrd="0" destOrd="0" presId="urn:microsoft.com/office/officeart/2005/8/layout/StepDownProcess"/>
    <dgm:cxn modelId="{6EECC08A-97D7-420E-99CA-945CD34CB293}" srcId="{58C80AE5-09EE-4F58-AD80-FE63E47D525A}" destId="{5A14CB9B-0663-4021-B0CE-3C7BDAA20967}" srcOrd="0" destOrd="0" parTransId="{E0D993BA-D17E-4F61-888A-0EE11FA1E44B}" sibTransId="{9E1DD5A0-CF0C-44FE-95CB-1A769469A769}"/>
    <dgm:cxn modelId="{8E93133D-3038-47E6-8571-E96DF92C519B}" srcId="{63A317F6-9843-4E63-8F6C-C96F2CB33D9F}" destId="{8C3EBB44-E30D-4AB3-806A-59D20BA44AC3}" srcOrd="0" destOrd="0" parTransId="{4107EB64-5B63-447A-87D2-CD4274774C77}" sibTransId="{4B9F27EC-B5A1-4089-B75B-460B90EDE1D6}"/>
    <dgm:cxn modelId="{A095F7F8-222B-436E-B1B4-41BCCD73E21F}" type="presParOf" srcId="{B5AC46D2-C487-470E-B716-FE5735E49872}" destId="{2C17C526-919D-4FB1-BF41-AE7552E84267}" srcOrd="0" destOrd="0" presId="urn:microsoft.com/office/officeart/2005/8/layout/StepDownProcess"/>
    <dgm:cxn modelId="{776C5C8C-EE22-4993-A6A2-5DE36FCDC463}" type="presParOf" srcId="{2C17C526-919D-4FB1-BF41-AE7552E84267}" destId="{54909DA5-C0BD-4B21-9196-453DF8239567}" srcOrd="0" destOrd="0" presId="urn:microsoft.com/office/officeart/2005/8/layout/StepDownProcess"/>
    <dgm:cxn modelId="{FDB7E0A5-CD02-4F55-A3D0-7F065E9A86C3}" type="presParOf" srcId="{2C17C526-919D-4FB1-BF41-AE7552E84267}" destId="{678FC519-0725-4626-AF3B-E252919C2168}" srcOrd="1" destOrd="0" presId="urn:microsoft.com/office/officeart/2005/8/layout/StepDownProcess"/>
    <dgm:cxn modelId="{6AAED24D-7BCB-429A-B22E-6922D73ED8C8}" type="presParOf" srcId="{2C17C526-919D-4FB1-BF41-AE7552E84267}" destId="{89E164BD-55A4-4F87-B208-B15657636CDD}" srcOrd="2" destOrd="0" presId="urn:microsoft.com/office/officeart/2005/8/layout/StepDownProcess"/>
    <dgm:cxn modelId="{84D9934C-3B27-4984-8F17-CAEFE353A430}" type="presParOf" srcId="{B5AC46D2-C487-470E-B716-FE5735E49872}" destId="{2DD9769A-15CC-4DAD-8986-482FF874558A}" srcOrd="1" destOrd="0" presId="urn:microsoft.com/office/officeart/2005/8/layout/StepDownProcess"/>
    <dgm:cxn modelId="{A5D87621-8374-4136-AA3D-8E3F00FF0166}" type="presParOf" srcId="{B5AC46D2-C487-470E-B716-FE5735E49872}" destId="{7DDED2CE-3E53-45E0-B27E-BBF09045DA3A}" srcOrd="2" destOrd="0" presId="urn:microsoft.com/office/officeart/2005/8/layout/StepDownProcess"/>
    <dgm:cxn modelId="{FA88A174-6C0B-4897-B682-46C6645B4B1B}" type="presParOf" srcId="{7DDED2CE-3E53-45E0-B27E-BBF09045DA3A}" destId="{D261D22C-810B-4955-9646-FC1EB2936E36}" srcOrd="0" destOrd="0" presId="urn:microsoft.com/office/officeart/2005/8/layout/StepDownProcess"/>
    <dgm:cxn modelId="{B20DF699-A4F9-46EC-AEDC-6E2E5ED1CB7B}" type="presParOf" srcId="{7DDED2CE-3E53-45E0-B27E-BBF09045DA3A}" destId="{AFA35A2F-B4AE-48FE-9060-C7BDD3DB72F9}" srcOrd="1" destOrd="0" presId="urn:microsoft.com/office/officeart/2005/8/layout/StepDownProcess"/>
    <dgm:cxn modelId="{4D31F860-2EC2-41D0-9437-88BD2A3572A5}" type="presParOf" srcId="{7DDED2CE-3E53-45E0-B27E-BBF09045DA3A}" destId="{1A2D3AC0-618A-4ECC-9C9D-E55B1857F3B5}" srcOrd="2" destOrd="0" presId="urn:microsoft.com/office/officeart/2005/8/layout/StepDownProcess"/>
    <dgm:cxn modelId="{D47CD73C-0593-472D-ACDD-07461AF643F7}" type="presParOf" srcId="{B5AC46D2-C487-470E-B716-FE5735E49872}" destId="{C322E3C7-2408-4F42-8566-872AA3D89D86}" srcOrd="3" destOrd="0" presId="urn:microsoft.com/office/officeart/2005/8/layout/StepDownProcess"/>
    <dgm:cxn modelId="{48AC843D-6CFB-451C-9A44-AF427AC1B72E}" type="presParOf" srcId="{B5AC46D2-C487-470E-B716-FE5735E49872}" destId="{AC2056B9-4703-4DC4-8761-6B62DBB581C0}" srcOrd="4" destOrd="0" presId="urn:microsoft.com/office/officeart/2005/8/layout/StepDownProcess"/>
    <dgm:cxn modelId="{E720A4FA-FB46-4501-8E05-FFCC33FEDB8C}" type="presParOf" srcId="{AC2056B9-4703-4DC4-8761-6B62DBB581C0}" destId="{87EF64DD-6D02-47B8-ABA4-0F602A40C048}" srcOrd="0" destOrd="0" presId="urn:microsoft.com/office/officeart/2005/8/layout/StepDownProcess"/>
    <dgm:cxn modelId="{9EB869AA-F333-4E22-9D4F-9D0E54232CAC}" type="presParOf" srcId="{AC2056B9-4703-4DC4-8761-6B62DBB581C0}" destId="{7D9D35A7-C196-4109-A024-12DD34C12CDC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BAE8E76-21A5-4214-842D-BD9DBAC2E881}" type="doc">
      <dgm:prSet loTypeId="urn:microsoft.com/office/officeart/2005/8/layout/chevron2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pt-PT"/>
        </a:p>
      </dgm:t>
    </dgm:pt>
    <dgm:pt modelId="{32EC6FDF-8E66-437D-8B20-89905E397D88}">
      <dgm:prSet phldrT="[Texto]"/>
      <dgm:spPr/>
      <dgm:t>
        <a:bodyPr/>
        <a:lstStyle/>
        <a:p>
          <a:r>
            <a:rPr lang="pt-PT" dirty="0" smtClean="0"/>
            <a:t>1</a:t>
          </a:r>
          <a:endParaRPr lang="pt-PT" dirty="0"/>
        </a:p>
      </dgm:t>
    </dgm:pt>
    <dgm:pt modelId="{99A859C2-05D1-47B1-80AC-19332FF99C7B}" type="parTrans" cxnId="{BB601122-69A6-4B45-A5D1-4A68BA4D661D}">
      <dgm:prSet/>
      <dgm:spPr/>
      <dgm:t>
        <a:bodyPr/>
        <a:lstStyle/>
        <a:p>
          <a:endParaRPr lang="pt-PT"/>
        </a:p>
      </dgm:t>
    </dgm:pt>
    <dgm:pt modelId="{96C663FA-43B7-4745-9EBC-600AEF80D2D7}" type="sibTrans" cxnId="{BB601122-69A6-4B45-A5D1-4A68BA4D661D}">
      <dgm:prSet/>
      <dgm:spPr/>
      <dgm:t>
        <a:bodyPr/>
        <a:lstStyle/>
        <a:p>
          <a:endParaRPr lang="pt-PT"/>
        </a:p>
      </dgm:t>
    </dgm:pt>
    <dgm:pt modelId="{F2686DD8-F068-431A-9E1A-7B9C890F6F3E}">
      <dgm:prSet phldrT="[Texto]"/>
      <dgm:spPr/>
      <dgm:t>
        <a:bodyPr/>
        <a:lstStyle/>
        <a:p>
          <a:r>
            <a:rPr lang="pt-PT" dirty="0" smtClean="0">
              <a:latin typeface="Arial" panose="020B0604020202020204" pitchFamily="34" charset="0"/>
              <a:cs typeface="Arial" panose="020B0604020202020204" pitchFamily="34" charset="0"/>
            </a:rPr>
            <a:t>[EUA] : os accionistas que integram o grupo geral dos investidores são o grupo de interessados mais importante.</a:t>
          </a:r>
          <a:endParaRPr lang="pt-PT" dirty="0"/>
        </a:p>
      </dgm:t>
    </dgm:pt>
    <dgm:pt modelId="{E23874F0-6668-4CE6-B804-DFE751E85EA8}" type="parTrans" cxnId="{DD099ECD-3B36-4C09-B05C-A9CF5AEF4FC9}">
      <dgm:prSet/>
      <dgm:spPr/>
      <dgm:t>
        <a:bodyPr/>
        <a:lstStyle/>
        <a:p>
          <a:endParaRPr lang="pt-PT"/>
        </a:p>
      </dgm:t>
    </dgm:pt>
    <dgm:pt modelId="{7145FA19-08BD-4103-B15F-CBD721215B91}" type="sibTrans" cxnId="{DD099ECD-3B36-4C09-B05C-A9CF5AEF4FC9}">
      <dgm:prSet/>
      <dgm:spPr/>
      <dgm:t>
        <a:bodyPr/>
        <a:lstStyle/>
        <a:p>
          <a:endParaRPr lang="pt-PT"/>
        </a:p>
      </dgm:t>
    </dgm:pt>
    <dgm:pt modelId="{8B9F5401-5CFA-4D59-8E6B-18FA407DAD11}">
      <dgm:prSet phldrT="[Texto]"/>
      <dgm:spPr/>
      <dgm:t>
        <a:bodyPr/>
        <a:lstStyle/>
        <a:p>
          <a:r>
            <a:rPr lang="pt-PT" dirty="0" smtClean="0"/>
            <a:t>2</a:t>
          </a:r>
          <a:endParaRPr lang="pt-PT" dirty="0"/>
        </a:p>
      </dgm:t>
    </dgm:pt>
    <dgm:pt modelId="{69042CBA-ACF4-4E64-BFA0-9B24937F6397}" type="parTrans" cxnId="{5EB633D3-8595-48A5-BBA8-CF65301B79E7}">
      <dgm:prSet/>
      <dgm:spPr/>
      <dgm:t>
        <a:bodyPr/>
        <a:lstStyle/>
        <a:p>
          <a:endParaRPr lang="pt-PT"/>
        </a:p>
      </dgm:t>
    </dgm:pt>
    <dgm:pt modelId="{CDFD5716-8F37-41D3-B2DC-B8873272EB31}" type="sibTrans" cxnId="{5EB633D3-8595-48A5-BBA8-CF65301B79E7}">
      <dgm:prSet/>
      <dgm:spPr/>
      <dgm:t>
        <a:bodyPr/>
        <a:lstStyle/>
        <a:p>
          <a:endParaRPr lang="pt-PT"/>
        </a:p>
      </dgm:t>
    </dgm:pt>
    <dgm:pt modelId="{E116827A-B24A-45C3-953C-9CB288D4EFA3}">
      <dgm:prSet phldrT="[Texto]"/>
      <dgm:spPr/>
      <dgm:t>
        <a:bodyPr/>
        <a:lstStyle/>
        <a:p>
          <a:r>
            <a:rPr lang="pt-PT" b="1" smtClean="0">
              <a:latin typeface="Arial" panose="020B0604020202020204" pitchFamily="34" charset="0"/>
              <a:cs typeface="Arial" panose="020B0604020202020204" pitchFamily="34" charset="0"/>
            </a:rPr>
            <a:t>Há quem entenda que as empresas eticamente responsáveis têm mecanismos </a:t>
          </a:r>
        </a:p>
        <a:p>
          <a:r>
            <a:rPr lang="pt-PT" b="1" smtClean="0">
              <a:latin typeface="Arial" panose="020B0604020202020204" pitchFamily="34" charset="0"/>
              <a:cs typeface="Arial" panose="020B0604020202020204" pitchFamily="34" charset="0"/>
            </a:rPr>
            <a:t>de governo que servem os interesses de todos interessados</a:t>
          </a:r>
          <a:endParaRPr lang="pt-PT" dirty="0"/>
        </a:p>
      </dgm:t>
    </dgm:pt>
    <dgm:pt modelId="{F93171FD-A05A-4E3E-8BC4-D1BE4A4A720A}" type="parTrans" cxnId="{E5489774-6EFC-4BF3-A659-29409E11FCE7}">
      <dgm:prSet/>
      <dgm:spPr/>
      <dgm:t>
        <a:bodyPr/>
        <a:lstStyle/>
        <a:p>
          <a:endParaRPr lang="pt-PT"/>
        </a:p>
      </dgm:t>
    </dgm:pt>
    <dgm:pt modelId="{7C754C7A-2531-41BB-A30C-FB7EA7479BEF}" type="sibTrans" cxnId="{E5489774-6EFC-4BF3-A659-29409E11FCE7}">
      <dgm:prSet/>
      <dgm:spPr/>
      <dgm:t>
        <a:bodyPr/>
        <a:lstStyle/>
        <a:p>
          <a:endParaRPr lang="pt-PT"/>
        </a:p>
      </dgm:t>
    </dgm:pt>
    <dgm:pt modelId="{81C6D423-33E0-40FE-9FF2-A84DE745F2AF}">
      <dgm:prSet phldrT="[Texto]"/>
      <dgm:spPr/>
      <dgm:t>
        <a:bodyPr/>
        <a:lstStyle/>
        <a:p>
          <a:r>
            <a:rPr lang="pt-PT" dirty="0" smtClean="0"/>
            <a:t>3</a:t>
          </a:r>
          <a:endParaRPr lang="pt-PT" dirty="0"/>
        </a:p>
      </dgm:t>
    </dgm:pt>
    <dgm:pt modelId="{7AF3E5C5-C06E-4FD6-9E83-7A5263C69C14}" type="parTrans" cxnId="{4695B67A-82EF-4CD4-9E6E-17150B2B0646}">
      <dgm:prSet/>
      <dgm:spPr/>
      <dgm:t>
        <a:bodyPr/>
        <a:lstStyle/>
        <a:p>
          <a:endParaRPr lang="pt-PT"/>
        </a:p>
      </dgm:t>
    </dgm:pt>
    <dgm:pt modelId="{9E817064-472D-4A92-AB5B-5FC1E4AF926A}" type="sibTrans" cxnId="{4695B67A-82EF-4CD4-9E6E-17150B2B0646}">
      <dgm:prSet/>
      <dgm:spPr/>
      <dgm:t>
        <a:bodyPr/>
        <a:lstStyle/>
        <a:p>
          <a:endParaRPr lang="pt-PT"/>
        </a:p>
      </dgm:t>
    </dgm:pt>
    <dgm:pt modelId="{56D0212F-D650-4FC0-A314-2E015C38CBF5}">
      <dgm:prSet phldrT="[Texto]"/>
      <dgm:spPr/>
      <dgm:t>
        <a:bodyPr/>
        <a:lstStyle/>
        <a:p>
          <a:r>
            <a:rPr lang="pt-PT" dirty="0" smtClean="0"/>
            <a:t>4</a:t>
          </a:r>
          <a:endParaRPr lang="pt-PT" dirty="0"/>
        </a:p>
      </dgm:t>
    </dgm:pt>
    <dgm:pt modelId="{06FF1FF8-9501-4D40-9490-92235AEF64F2}" type="parTrans" cxnId="{FF35651F-8A3C-43BB-B7B3-B484B25D0DC7}">
      <dgm:prSet/>
      <dgm:spPr/>
      <dgm:t>
        <a:bodyPr/>
        <a:lstStyle/>
        <a:p>
          <a:endParaRPr lang="pt-PT"/>
        </a:p>
      </dgm:t>
    </dgm:pt>
    <dgm:pt modelId="{B3B5B677-00AA-4480-BE51-0318C5E2C393}" type="sibTrans" cxnId="{FF35651F-8A3C-43BB-B7B3-B484B25D0DC7}">
      <dgm:prSet/>
      <dgm:spPr/>
      <dgm:t>
        <a:bodyPr/>
        <a:lstStyle/>
        <a:p>
          <a:endParaRPr lang="pt-PT"/>
        </a:p>
      </dgm:t>
    </dgm:pt>
    <dgm:pt modelId="{1537A246-BA16-4C23-B65D-B59E0D392086}">
      <dgm:prSet phldrT="[Texto]"/>
      <dgm:spPr/>
      <dgm:t>
        <a:bodyPr/>
        <a:lstStyle/>
        <a:p>
          <a:r>
            <a:rPr lang="pt-PT" dirty="0" smtClean="0"/>
            <a:t>O Conselho de Administração está ao serviço dos </a:t>
          </a:r>
          <a:r>
            <a:rPr lang="pt-PT" dirty="0" err="1" smtClean="0"/>
            <a:t>acionistas</a:t>
          </a:r>
          <a:r>
            <a:rPr lang="pt-PT" dirty="0" smtClean="0"/>
            <a:t>.</a:t>
          </a:r>
          <a:endParaRPr lang="pt-PT" dirty="0"/>
        </a:p>
      </dgm:t>
    </dgm:pt>
    <dgm:pt modelId="{EDCFFC22-7336-4D18-8999-BADE59032C68}" type="parTrans" cxnId="{6B7EE0F3-C3C3-47BF-B498-EF20598AACF8}">
      <dgm:prSet/>
      <dgm:spPr/>
      <dgm:t>
        <a:bodyPr/>
        <a:lstStyle/>
        <a:p>
          <a:endParaRPr lang="pt-PT"/>
        </a:p>
      </dgm:t>
    </dgm:pt>
    <dgm:pt modelId="{604854DA-C06C-4654-A41E-B03BAB94F9D6}" type="sibTrans" cxnId="{6B7EE0F3-C3C3-47BF-B498-EF20598AACF8}">
      <dgm:prSet/>
      <dgm:spPr/>
      <dgm:t>
        <a:bodyPr/>
        <a:lstStyle/>
        <a:p>
          <a:endParaRPr lang="pt-PT"/>
        </a:p>
      </dgm:t>
    </dgm:pt>
    <dgm:pt modelId="{9DCC5732-CDCF-4A9B-ADB7-52CC33C24BC2}">
      <dgm:prSet phldrT="[Texto]"/>
      <dgm:spPr/>
      <dgm:t>
        <a:bodyPr/>
        <a:lstStyle/>
        <a:p>
          <a:r>
            <a:rPr lang="pt-PT" dirty="0" smtClean="0"/>
            <a:t>5</a:t>
          </a:r>
          <a:endParaRPr lang="pt-PT" dirty="0"/>
        </a:p>
      </dgm:t>
    </dgm:pt>
    <dgm:pt modelId="{D6740009-5E53-4C8F-BEC0-F844E61BA6B4}" type="parTrans" cxnId="{E459100A-2FC2-4F49-AD7D-73602CA01FA0}">
      <dgm:prSet/>
      <dgm:spPr/>
      <dgm:t>
        <a:bodyPr/>
        <a:lstStyle/>
        <a:p>
          <a:endParaRPr lang="pt-PT"/>
        </a:p>
      </dgm:t>
    </dgm:pt>
    <dgm:pt modelId="{3187B7AC-DC73-4E6E-B47A-3D38DA216F8F}" type="sibTrans" cxnId="{E459100A-2FC2-4F49-AD7D-73602CA01FA0}">
      <dgm:prSet/>
      <dgm:spPr/>
      <dgm:t>
        <a:bodyPr/>
        <a:lstStyle/>
        <a:p>
          <a:endParaRPr lang="pt-PT"/>
        </a:p>
      </dgm:t>
    </dgm:pt>
    <dgm:pt modelId="{73E654F6-E245-4F87-A8AC-38DA71196759}">
      <dgm:prSet phldrT="[Texto]"/>
      <dgm:spPr/>
      <dgm:t>
        <a:bodyPr/>
        <a:lstStyle/>
        <a:p>
          <a:r>
            <a:rPr lang="pt-PT" dirty="0" smtClean="0"/>
            <a:t>6</a:t>
          </a:r>
          <a:endParaRPr lang="pt-PT" dirty="0"/>
        </a:p>
      </dgm:t>
    </dgm:pt>
    <dgm:pt modelId="{D528B00E-153D-4252-A5A5-78738C82D6D2}" type="parTrans" cxnId="{ABEFDEB9-3BFC-4E72-A47A-5B63D6C4B29B}">
      <dgm:prSet/>
      <dgm:spPr/>
      <dgm:t>
        <a:bodyPr/>
        <a:lstStyle/>
        <a:p>
          <a:endParaRPr lang="pt-PT"/>
        </a:p>
      </dgm:t>
    </dgm:pt>
    <dgm:pt modelId="{9929A1D4-338F-40FD-A137-C2970A42C51A}" type="sibTrans" cxnId="{ABEFDEB9-3BFC-4E72-A47A-5B63D6C4B29B}">
      <dgm:prSet/>
      <dgm:spPr/>
      <dgm:t>
        <a:bodyPr/>
        <a:lstStyle/>
        <a:p>
          <a:endParaRPr lang="pt-PT"/>
        </a:p>
      </dgm:t>
    </dgm:pt>
    <dgm:pt modelId="{08AC1EF6-8B13-41CC-A8E7-BF38BA84A412}">
      <dgm:prSet phldrT="[Texto]"/>
      <dgm:spPr/>
      <dgm:t>
        <a:bodyPr/>
        <a:lstStyle/>
        <a:p>
          <a:r>
            <a:rPr lang="pt-PT" b="1" smtClean="0">
              <a:latin typeface="Arial" panose="020B0604020202020204" pitchFamily="34" charset="0"/>
              <a:cs typeface="Arial" panose="020B0604020202020204" pitchFamily="34" charset="0"/>
            </a:rPr>
            <a:t>O interesse é: </a:t>
          </a:r>
        </a:p>
        <a:p>
          <a:r>
            <a:rPr lang="pt-PT" b="1" smtClean="0">
              <a:latin typeface="Arial" panose="020B0604020202020204" pitchFamily="34" charset="0"/>
              <a:cs typeface="Arial" panose="020B0604020202020204" pitchFamily="34" charset="0"/>
            </a:rPr>
            <a:t>servir os interesses dos stakeholders  e demais  interessados.</a:t>
          </a:r>
          <a:endParaRPr lang="pt-PT" dirty="0"/>
        </a:p>
      </dgm:t>
    </dgm:pt>
    <dgm:pt modelId="{872B3B1A-7F8A-4153-B671-B5E82FF8186A}" type="parTrans" cxnId="{6DE9261B-F149-4C45-B0D7-80C076974F16}">
      <dgm:prSet/>
      <dgm:spPr/>
      <dgm:t>
        <a:bodyPr/>
        <a:lstStyle/>
        <a:p>
          <a:endParaRPr lang="pt-PT"/>
        </a:p>
      </dgm:t>
    </dgm:pt>
    <dgm:pt modelId="{1B23937E-BCE4-40A5-9C33-056C34449C95}" type="sibTrans" cxnId="{6DE9261B-F149-4C45-B0D7-80C076974F16}">
      <dgm:prSet/>
      <dgm:spPr/>
      <dgm:t>
        <a:bodyPr/>
        <a:lstStyle/>
        <a:p>
          <a:endParaRPr lang="pt-PT"/>
        </a:p>
      </dgm:t>
    </dgm:pt>
    <dgm:pt modelId="{F64220B6-4D55-454E-A84B-9EE18BE5A75E}">
      <dgm:prSet phldrT="[Texto]"/>
      <dgm:spPr/>
      <dgm:t>
        <a:bodyPr/>
        <a:lstStyle/>
        <a:p>
          <a:r>
            <a:rPr lang="pt-PT" dirty="0" smtClean="0"/>
            <a:t>O foco dos mecanismos de governança está no controlo das decisões da gestão de forma a garantir que os interesses dos </a:t>
          </a:r>
          <a:r>
            <a:rPr lang="pt-PT" dirty="0" err="1" smtClean="0"/>
            <a:t>acionistas</a:t>
          </a:r>
          <a:r>
            <a:rPr lang="pt-PT" dirty="0" smtClean="0"/>
            <a:t> são defendidos.</a:t>
          </a:r>
          <a:endParaRPr lang="pt-PT" dirty="0"/>
        </a:p>
      </dgm:t>
    </dgm:pt>
    <dgm:pt modelId="{EA2021C6-2601-475A-BAF3-E8529D61E4FF}" type="parTrans" cxnId="{77E14767-55CB-4741-BA84-0C9609C5F8A4}">
      <dgm:prSet/>
      <dgm:spPr/>
      <dgm:t>
        <a:bodyPr/>
        <a:lstStyle/>
        <a:p>
          <a:endParaRPr lang="pt-PT"/>
        </a:p>
      </dgm:t>
    </dgm:pt>
    <dgm:pt modelId="{301E4794-415A-4345-B6DA-678BE6636178}" type="sibTrans" cxnId="{77E14767-55CB-4741-BA84-0C9609C5F8A4}">
      <dgm:prSet/>
      <dgm:spPr/>
      <dgm:t>
        <a:bodyPr/>
        <a:lstStyle/>
        <a:p>
          <a:endParaRPr lang="pt-PT"/>
        </a:p>
      </dgm:t>
    </dgm:pt>
    <dgm:pt modelId="{13BDD4DB-1C70-459C-99DE-CA812110232C}">
      <dgm:prSet phldrT="[Texto]"/>
      <dgm:spPr/>
      <dgm:t>
        <a:bodyPr/>
        <a:lstStyle/>
        <a:p>
          <a:r>
            <a:rPr lang="pt-PT" dirty="0" smtClean="0"/>
            <a:t>Os investidores/interessados do mercado de produtos (clientes, fornecedores e comunidades locais) e os investidores/interessados da organização (gestores e outros empregados) são também grupos importantes.</a:t>
          </a:r>
          <a:endParaRPr lang="pt-PT" dirty="0"/>
        </a:p>
      </dgm:t>
    </dgm:pt>
    <dgm:pt modelId="{1018B6E9-16E8-4665-A5F1-A8EA810A86BB}" type="parTrans" cxnId="{521388AF-0DBB-4C1B-9776-3AEA0B1E96A6}">
      <dgm:prSet/>
      <dgm:spPr/>
      <dgm:t>
        <a:bodyPr/>
        <a:lstStyle/>
        <a:p>
          <a:endParaRPr lang="pt-PT"/>
        </a:p>
      </dgm:t>
    </dgm:pt>
    <dgm:pt modelId="{A96FF41B-BADD-4E8E-8649-985C29D3765B}" type="sibTrans" cxnId="{521388AF-0DBB-4C1B-9776-3AEA0B1E96A6}">
      <dgm:prSet/>
      <dgm:spPr/>
      <dgm:t>
        <a:bodyPr/>
        <a:lstStyle/>
        <a:p>
          <a:endParaRPr lang="pt-PT"/>
        </a:p>
      </dgm:t>
    </dgm:pt>
    <dgm:pt modelId="{A2801F2E-D7BC-49DE-AEE7-F10E5DD5714F}" type="pres">
      <dgm:prSet presAssocID="{CBAE8E76-21A5-4214-842D-BD9DBAC2E88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431DB72D-A3D2-402D-B5E7-A75859D0B6EF}" type="pres">
      <dgm:prSet presAssocID="{32EC6FDF-8E66-437D-8B20-89905E397D88}" presName="composite" presStyleCnt="0"/>
      <dgm:spPr/>
    </dgm:pt>
    <dgm:pt modelId="{68CBF07B-2740-4426-A28F-15C25483A10E}" type="pres">
      <dgm:prSet presAssocID="{32EC6FDF-8E66-437D-8B20-89905E397D88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891A51EC-10E6-4E6D-9ABF-25504B865F5F}" type="pres">
      <dgm:prSet presAssocID="{32EC6FDF-8E66-437D-8B20-89905E397D88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CB693F8B-E990-48A9-A11D-08475DB910C4}" type="pres">
      <dgm:prSet presAssocID="{96C663FA-43B7-4745-9EBC-600AEF80D2D7}" presName="sp" presStyleCnt="0"/>
      <dgm:spPr/>
    </dgm:pt>
    <dgm:pt modelId="{158A87AD-C200-4CAF-91BE-EC04F1031949}" type="pres">
      <dgm:prSet presAssocID="{8B9F5401-5CFA-4D59-8E6B-18FA407DAD11}" presName="composite" presStyleCnt="0"/>
      <dgm:spPr/>
    </dgm:pt>
    <dgm:pt modelId="{0566DFA3-FEB4-4B3D-AEFB-FA88B155BC8F}" type="pres">
      <dgm:prSet presAssocID="{8B9F5401-5CFA-4D59-8E6B-18FA407DAD11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C39E2006-7568-433E-B4D5-0120F011BFC7}" type="pres">
      <dgm:prSet presAssocID="{8B9F5401-5CFA-4D59-8E6B-18FA407DAD11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2B89A624-8AFF-4516-BCBC-4CDA9AA199AF}" type="pres">
      <dgm:prSet presAssocID="{CDFD5716-8F37-41D3-B2DC-B8873272EB31}" presName="sp" presStyleCnt="0"/>
      <dgm:spPr/>
    </dgm:pt>
    <dgm:pt modelId="{CF201FB6-8262-4104-83E0-73707C78CC1D}" type="pres">
      <dgm:prSet presAssocID="{81C6D423-33E0-40FE-9FF2-A84DE745F2AF}" presName="composite" presStyleCnt="0"/>
      <dgm:spPr/>
    </dgm:pt>
    <dgm:pt modelId="{0C7E4F47-E0DE-42A2-8739-D6965DAF98ED}" type="pres">
      <dgm:prSet presAssocID="{81C6D423-33E0-40FE-9FF2-A84DE745F2AF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7C62A5DA-8E09-4CEE-B46D-751B250A8696}" type="pres">
      <dgm:prSet presAssocID="{81C6D423-33E0-40FE-9FF2-A84DE745F2AF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72B96AD9-75B8-48CB-B402-1313EB9601CF}" type="pres">
      <dgm:prSet presAssocID="{9E817064-472D-4A92-AB5B-5FC1E4AF926A}" presName="sp" presStyleCnt="0"/>
      <dgm:spPr/>
    </dgm:pt>
    <dgm:pt modelId="{9259FDA1-5211-4ED0-8904-15069DB76DEC}" type="pres">
      <dgm:prSet presAssocID="{56D0212F-D650-4FC0-A314-2E015C38CBF5}" presName="composite" presStyleCnt="0"/>
      <dgm:spPr/>
    </dgm:pt>
    <dgm:pt modelId="{1AC0865A-9D37-4C3B-BC45-79DABD247DA9}" type="pres">
      <dgm:prSet presAssocID="{56D0212F-D650-4FC0-A314-2E015C38CBF5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166A1915-E443-4B13-82FA-0BF9A38B0D24}" type="pres">
      <dgm:prSet presAssocID="{56D0212F-D650-4FC0-A314-2E015C38CBF5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749A8B81-5762-4E5A-9C65-F11E197FACE4}" type="pres">
      <dgm:prSet presAssocID="{B3B5B677-00AA-4480-BE51-0318C5E2C393}" presName="sp" presStyleCnt="0"/>
      <dgm:spPr/>
    </dgm:pt>
    <dgm:pt modelId="{9D47C4C3-3EAB-43E4-AEE7-AC157C6D86B0}" type="pres">
      <dgm:prSet presAssocID="{9DCC5732-CDCF-4A9B-ADB7-52CC33C24BC2}" presName="composite" presStyleCnt="0"/>
      <dgm:spPr/>
    </dgm:pt>
    <dgm:pt modelId="{D8DB4E4E-748E-4AD2-88CB-0FFB2B915AAB}" type="pres">
      <dgm:prSet presAssocID="{9DCC5732-CDCF-4A9B-ADB7-52CC33C24BC2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DF3E0FE0-07AE-4AF5-A45C-664AB2CB12BC}" type="pres">
      <dgm:prSet presAssocID="{9DCC5732-CDCF-4A9B-ADB7-52CC33C24BC2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AB52443F-3E42-4CF8-95F8-8543D3E31B8E}" type="pres">
      <dgm:prSet presAssocID="{3187B7AC-DC73-4E6E-B47A-3D38DA216F8F}" presName="sp" presStyleCnt="0"/>
      <dgm:spPr/>
    </dgm:pt>
    <dgm:pt modelId="{AF5EC801-2D96-4141-8617-9025E195884A}" type="pres">
      <dgm:prSet presAssocID="{73E654F6-E245-4F87-A8AC-38DA71196759}" presName="composite" presStyleCnt="0"/>
      <dgm:spPr/>
    </dgm:pt>
    <dgm:pt modelId="{B6366DDF-B4FE-4E9D-BA3D-89A8D904FD80}" type="pres">
      <dgm:prSet presAssocID="{73E654F6-E245-4F87-A8AC-38DA71196759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5890A1F5-49EB-48F1-89A1-BE260565646D}" type="pres">
      <dgm:prSet presAssocID="{73E654F6-E245-4F87-A8AC-38DA71196759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3D70B03F-2AF8-4977-B781-763E7E564DBE}" type="presOf" srcId="{73E654F6-E245-4F87-A8AC-38DA71196759}" destId="{B6366DDF-B4FE-4E9D-BA3D-89A8D904FD80}" srcOrd="0" destOrd="0" presId="urn:microsoft.com/office/officeart/2005/8/layout/chevron2"/>
    <dgm:cxn modelId="{97E1E837-F0A3-462D-84AE-4E0455EFB99E}" type="presOf" srcId="{13BDD4DB-1C70-459C-99DE-CA812110232C}" destId="{5890A1F5-49EB-48F1-89A1-BE260565646D}" srcOrd="0" destOrd="0" presId="urn:microsoft.com/office/officeart/2005/8/layout/chevron2"/>
    <dgm:cxn modelId="{FF35651F-8A3C-43BB-B7B3-B484B25D0DC7}" srcId="{CBAE8E76-21A5-4214-842D-BD9DBAC2E881}" destId="{56D0212F-D650-4FC0-A314-2E015C38CBF5}" srcOrd="3" destOrd="0" parTransId="{06FF1FF8-9501-4D40-9490-92235AEF64F2}" sibTransId="{B3B5B677-00AA-4480-BE51-0318C5E2C393}"/>
    <dgm:cxn modelId="{77E14767-55CB-4741-BA84-0C9609C5F8A4}" srcId="{9DCC5732-CDCF-4A9B-ADB7-52CC33C24BC2}" destId="{F64220B6-4D55-454E-A84B-9EE18BE5A75E}" srcOrd="0" destOrd="0" parTransId="{EA2021C6-2601-475A-BAF3-E8529D61E4FF}" sibTransId="{301E4794-415A-4345-B6DA-678BE6636178}"/>
    <dgm:cxn modelId="{E5489774-6EFC-4BF3-A659-29409E11FCE7}" srcId="{8B9F5401-5CFA-4D59-8E6B-18FA407DAD11}" destId="{E116827A-B24A-45C3-953C-9CB288D4EFA3}" srcOrd="0" destOrd="0" parTransId="{F93171FD-A05A-4E3E-8BC4-D1BE4A4A720A}" sibTransId="{7C754C7A-2531-41BB-A30C-FB7EA7479BEF}"/>
    <dgm:cxn modelId="{1C88842E-BD49-427E-AA38-BF7012BA4B69}" type="presOf" srcId="{8B9F5401-5CFA-4D59-8E6B-18FA407DAD11}" destId="{0566DFA3-FEB4-4B3D-AEFB-FA88B155BC8F}" srcOrd="0" destOrd="0" presId="urn:microsoft.com/office/officeart/2005/8/layout/chevron2"/>
    <dgm:cxn modelId="{95E7EE72-DF05-4A88-B378-D9CF7BC51BC3}" type="presOf" srcId="{E116827A-B24A-45C3-953C-9CB288D4EFA3}" destId="{C39E2006-7568-433E-B4D5-0120F011BFC7}" srcOrd="0" destOrd="0" presId="urn:microsoft.com/office/officeart/2005/8/layout/chevron2"/>
    <dgm:cxn modelId="{302BA2DB-D91C-4A32-A3C6-C8112C7C5091}" type="presOf" srcId="{9DCC5732-CDCF-4A9B-ADB7-52CC33C24BC2}" destId="{D8DB4E4E-748E-4AD2-88CB-0FFB2B915AAB}" srcOrd="0" destOrd="0" presId="urn:microsoft.com/office/officeart/2005/8/layout/chevron2"/>
    <dgm:cxn modelId="{BC18816E-D4E5-4B49-862A-0C85984EAD9B}" type="presOf" srcId="{F64220B6-4D55-454E-A84B-9EE18BE5A75E}" destId="{DF3E0FE0-07AE-4AF5-A45C-664AB2CB12BC}" srcOrd="0" destOrd="0" presId="urn:microsoft.com/office/officeart/2005/8/layout/chevron2"/>
    <dgm:cxn modelId="{6DE9261B-F149-4C45-B0D7-80C076974F16}" srcId="{81C6D423-33E0-40FE-9FF2-A84DE745F2AF}" destId="{08AC1EF6-8B13-41CC-A8E7-BF38BA84A412}" srcOrd="0" destOrd="0" parTransId="{872B3B1A-7F8A-4153-B671-B5E82FF8186A}" sibTransId="{1B23937E-BCE4-40A5-9C33-056C34449C95}"/>
    <dgm:cxn modelId="{55092506-7AD1-4E24-B0E7-F42CC0773191}" type="presOf" srcId="{1537A246-BA16-4C23-B65D-B59E0D392086}" destId="{166A1915-E443-4B13-82FA-0BF9A38B0D24}" srcOrd="0" destOrd="0" presId="urn:microsoft.com/office/officeart/2005/8/layout/chevron2"/>
    <dgm:cxn modelId="{5EB633D3-8595-48A5-BBA8-CF65301B79E7}" srcId="{CBAE8E76-21A5-4214-842D-BD9DBAC2E881}" destId="{8B9F5401-5CFA-4D59-8E6B-18FA407DAD11}" srcOrd="1" destOrd="0" parTransId="{69042CBA-ACF4-4E64-BFA0-9B24937F6397}" sibTransId="{CDFD5716-8F37-41D3-B2DC-B8873272EB31}"/>
    <dgm:cxn modelId="{4695B67A-82EF-4CD4-9E6E-17150B2B0646}" srcId="{CBAE8E76-21A5-4214-842D-BD9DBAC2E881}" destId="{81C6D423-33E0-40FE-9FF2-A84DE745F2AF}" srcOrd="2" destOrd="0" parTransId="{7AF3E5C5-C06E-4FD6-9E83-7A5263C69C14}" sibTransId="{9E817064-472D-4A92-AB5B-5FC1E4AF926A}"/>
    <dgm:cxn modelId="{DD099ECD-3B36-4C09-B05C-A9CF5AEF4FC9}" srcId="{32EC6FDF-8E66-437D-8B20-89905E397D88}" destId="{F2686DD8-F068-431A-9E1A-7B9C890F6F3E}" srcOrd="0" destOrd="0" parTransId="{E23874F0-6668-4CE6-B804-DFE751E85EA8}" sibTransId="{7145FA19-08BD-4103-B15F-CBD721215B91}"/>
    <dgm:cxn modelId="{6738C034-0EE4-4DE9-A8DC-D2A9F7605DF0}" type="presOf" srcId="{32EC6FDF-8E66-437D-8B20-89905E397D88}" destId="{68CBF07B-2740-4426-A28F-15C25483A10E}" srcOrd="0" destOrd="0" presId="urn:microsoft.com/office/officeart/2005/8/layout/chevron2"/>
    <dgm:cxn modelId="{FE291881-29B9-44F1-BD72-05DBA04C2CFE}" type="presOf" srcId="{F2686DD8-F068-431A-9E1A-7B9C890F6F3E}" destId="{891A51EC-10E6-4E6D-9ABF-25504B865F5F}" srcOrd="0" destOrd="0" presId="urn:microsoft.com/office/officeart/2005/8/layout/chevron2"/>
    <dgm:cxn modelId="{BB601122-69A6-4B45-A5D1-4A68BA4D661D}" srcId="{CBAE8E76-21A5-4214-842D-BD9DBAC2E881}" destId="{32EC6FDF-8E66-437D-8B20-89905E397D88}" srcOrd="0" destOrd="0" parTransId="{99A859C2-05D1-47B1-80AC-19332FF99C7B}" sibTransId="{96C663FA-43B7-4745-9EBC-600AEF80D2D7}"/>
    <dgm:cxn modelId="{521388AF-0DBB-4C1B-9776-3AEA0B1E96A6}" srcId="{73E654F6-E245-4F87-A8AC-38DA71196759}" destId="{13BDD4DB-1C70-459C-99DE-CA812110232C}" srcOrd="0" destOrd="0" parTransId="{1018B6E9-16E8-4665-A5F1-A8EA810A86BB}" sibTransId="{A96FF41B-BADD-4E8E-8649-985C29D3765B}"/>
    <dgm:cxn modelId="{5F5A798B-4235-4250-8B69-F92D74EA9287}" type="presOf" srcId="{81C6D423-33E0-40FE-9FF2-A84DE745F2AF}" destId="{0C7E4F47-E0DE-42A2-8739-D6965DAF98ED}" srcOrd="0" destOrd="0" presId="urn:microsoft.com/office/officeart/2005/8/layout/chevron2"/>
    <dgm:cxn modelId="{AB37979E-2C6A-492B-9AA1-00707F883BDA}" type="presOf" srcId="{08AC1EF6-8B13-41CC-A8E7-BF38BA84A412}" destId="{7C62A5DA-8E09-4CEE-B46D-751B250A8696}" srcOrd="0" destOrd="0" presId="urn:microsoft.com/office/officeart/2005/8/layout/chevron2"/>
    <dgm:cxn modelId="{C9CF8B2C-F60F-4692-B4AB-3DD8C665827B}" type="presOf" srcId="{56D0212F-D650-4FC0-A314-2E015C38CBF5}" destId="{1AC0865A-9D37-4C3B-BC45-79DABD247DA9}" srcOrd="0" destOrd="0" presId="urn:microsoft.com/office/officeart/2005/8/layout/chevron2"/>
    <dgm:cxn modelId="{6B7EE0F3-C3C3-47BF-B498-EF20598AACF8}" srcId="{56D0212F-D650-4FC0-A314-2E015C38CBF5}" destId="{1537A246-BA16-4C23-B65D-B59E0D392086}" srcOrd="0" destOrd="0" parTransId="{EDCFFC22-7336-4D18-8999-BADE59032C68}" sibTransId="{604854DA-C06C-4654-A41E-B03BAB94F9D6}"/>
    <dgm:cxn modelId="{E459100A-2FC2-4F49-AD7D-73602CA01FA0}" srcId="{CBAE8E76-21A5-4214-842D-BD9DBAC2E881}" destId="{9DCC5732-CDCF-4A9B-ADB7-52CC33C24BC2}" srcOrd="4" destOrd="0" parTransId="{D6740009-5E53-4C8F-BEC0-F844E61BA6B4}" sibTransId="{3187B7AC-DC73-4E6E-B47A-3D38DA216F8F}"/>
    <dgm:cxn modelId="{ABEFDEB9-3BFC-4E72-A47A-5B63D6C4B29B}" srcId="{CBAE8E76-21A5-4214-842D-BD9DBAC2E881}" destId="{73E654F6-E245-4F87-A8AC-38DA71196759}" srcOrd="5" destOrd="0" parTransId="{D528B00E-153D-4252-A5A5-78738C82D6D2}" sibTransId="{9929A1D4-338F-40FD-A137-C2970A42C51A}"/>
    <dgm:cxn modelId="{8832B1F7-5DDB-4E1A-9395-694585416865}" type="presOf" srcId="{CBAE8E76-21A5-4214-842D-BD9DBAC2E881}" destId="{A2801F2E-D7BC-49DE-AEE7-F10E5DD5714F}" srcOrd="0" destOrd="0" presId="urn:microsoft.com/office/officeart/2005/8/layout/chevron2"/>
    <dgm:cxn modelId="{4AE75CA4-F469-4B2F-B995-F30E195CFC9C}" type="presParOf" srcId="{A2801F2E-D7BC-49DE-AEE7-F10E5DD5714F}" destId="{431DB72D-A3D2-402D-B5E7-A75859D0B6EF}" srcOrd="0" destOrd="0" presId="urn:microsoft.com/office/officeart/2005/8/layout/chevron2"/>
    <dgm:cxn modelId="{185522EA-054C-459A-9DCC-4FE39B57213B}" type="presParOf" srcId="{431DB72D-A3D2-402D-B5E7-A75859D0B6EF}" destId="{68CBF07B-2740-4426-A28F-15C25483A10E}" srcOrd="0" destOrd="0" presId="urn:microsoft.com/office/officeart/2005/8/layout/chevron2"/>
    <dgm:cxn modelId="{0299153C-064B-4F25-A2EF-6BDF7BC9BFA7}" type="presParOf" srcId="{431DB72D-A3D2-402D-B5E7-A75859D0B6EF}" destId="{891A51EC-10E6-4E6D-9ABF-25504B865F5F}" srcOrd="1" destOrd="0" presId="urn:microsoft.com/office/officeart/2005/8/layout/chevron2"/>
    <dgm:cxn modelId="{41907CDD-7BCD-469D-A8B4-FC64C6855A71}" type="presParOf" srcId="{A2801F2E-D7BC-49DE-AEE7-F10E5DD5714F}" destId="{CB693F8B-E990-48A9-A11D-08475DB910C4}" srcOrd="1" destOrd="0" presId="urn:microsoft.com/office/officeart/2005/8/layout/chevron2"/>
    <dgm:cxn modelId="{094C2EB1-C706-4B0D-835F-74FE6E32A312}" type="presParOf" srcId="{A2801F2E-D7BC-49DE-AEE7-F10E5DD5714F}" destId="{158A87AD-C200-4CAF-91BE-EC04F1031949}" srcOrd="2" destOrd="0" presId="urn:microsoft.com/office/officeart/2005/8/layout/chevron2"/>
    <dgm:cxn modelId="{D34E01F2-0589-4340-8172-B617CC884A19}" type="presParOf" srcId="{158A87AD-C200-4CAF-91BE-EC04F1031949}" destId="{0566DFA3-FEB4-4B3D-AEFB-FA88B155BC8F}" srcOrd="0" destOrd="0" presId="urn:microsoft.com/office/officeart/2005/8/layout/chevron2"/>
    <dgm:cxn modelId="{21FB435B-A30B-458D-8A0C-31B114E33816}" type="presParOf" srcId="{158A87AD-C200-4CAF-91BE-EC04F1031949}" destId="{C39E2006-7568-433E-B4D5-0120F011BFC7}" srcOrd="1" destOrd="0" presId="urn:microsoft.com/office/officeart/2005/8/layout/chevron2"/>
    <dgm:cxn modelId="{9FA221CF-977B-402A-B4E1-76CD697667B4}" type="presParOf" srcId="{A2801F2E-D7BC-49DE-AEE7-F10E5DD5714F}" destId="{2B89A624-8AFF-4516-BCBC-4CDA9AA199AF}" srcOrd="3" destOrd="0" presId="urn:microsoft.com/office/officeart/2005/8/layout/chevron2"/>
    <dgm:cxn modelId="{A43063FB-54AC-48A8-BE58-6DB3FD3567AF}" type="presParOf" srcId="{A2801F2E-D7BC-49DE-AEE7-F10E5DD5714F}" destId="{CF201FB6-8262-4104-83E0-73707C78CC1D}" srcOrd="4" destOrd="0" presId="urn:microsoft.com/office/officeart/2005/8/layout/chevron2"/>
    <dgm:cxn modelId="{51CED5EA-1BD4-4BF2-8B01-5232AE8D9452}" type="presParOf" srcId="{CF201FB6-8262-4104-83E0-73707C78CC1D}" destId="{0C7E4F47-E0DE-42A2-8739-D6965DAF98ED}" srcOrd="0" destOrd="0" presId="urn:microsoft.com/office/officeart/2005/8/layout/chevron2"/>
    <dgm:cxn modelId="{048EFDB9-9458-47C8-B5DE-99559AE56468}" type="presParOf" srcId="{CF201FB6-8262-4104-83E0-73707C78CC1D}" destId="{7C62A5DA-8E09-4CEE-B46D-751B250A8696}" srcOrd="1" destOrd="0" presId="urn:microsoft.com/office/officeart/2005/8/layout/chevron2"/>
    <dgm:cxn modelId="{F356C39E-597D-4EB9-8806-A87B1FC70EA7}" type="presParOf" srcId="{A2801F2E-D7BC-49DE-AEE7-F10E5DD5714F}" destId="{72B96AD9-75B8-48CB-B402-1313EB9601CF}" srcOrd="5" destOrd="0" presId="urn:microsoft.com/office/officeart/2005/8/layout/chevron2"/>
    <dgm:cxn modelId="{170A259C-1A7B-402F-AD5D-72E451062889}" type="presParOf" srcId="{A2801F2E-D7BC-49DE-AEE7-F10E5DD5714F}" destId="{9259FDA1-5211-4ED0-8904-15069DB76DEC}" srcOrd="6" destOrd="0" presId="urn:microsoft.com/office/officeart/2005/8/layout/chevron2"/>
    <dgm:cxn modelId="{CA3394D0-953D-4A3E-A1E4-4712E0FF3B61}" type="presParOf" srcId="{9259FDA1-5211-4ED0-8904-15069DB76DEC}" destId="{1AC0865A-9D37-4C3B-BC45-79DABD247DA9}" srcOrd="0" destOrd="0" presId="urn:microsoft.com/office/officeart/2005/8/layout/chevron2"/>
    <dgm:cxn modelId="{F58076A9-7B08-47E2-957A-1E6E25643B5A}" type="presParOf" srcId="{9259FDA1-5211-4ED0-8904-15069DB76DEC}" destId="{166A1915-E443-4B13-82FA-0BF9A38B0D24}" srcOrd="1" destOrd="0" presId="urn:microsoft.com/office/officeart/2005/8/layout/chevron2"/>
    <dgm:cxn modelId="{C435FAF1-AFCB-44E2-97D3-1B97B32EB5EE}" type="presParOf" srcId="{A2801F2E-D7BC-49DE-AEE7-F10E5DD5714F}" destId="{749A8B81-5762-4E5A-9C65-F11E197FACE4}" srcOrd="7" destOrd="0" presId="urn:microsoft.com/office/officeart/2005/8/layout/chevron2"/>
    <dgm:cxn modelId="{8104AEA2-01BA-412A-8790-BA4C1D3D5D93}" type="presParOf" srcId="{A2801F2E-D7BC-49DE-AEE7-F10E5DD5714F}" destId="{9D47C4C3-3EAB-43E4-AEE7-AC157C6D86B0}" srcOrd="8" destOrd="0" presId="urn:microsoft.com/office/officeart/2005/8/layout/chevron2"/>
    <dgm:cxn modelId="{3201FFDB-9B57-4D11-AB95-347B2BE88E32}" type="presParOf" srcId="{9D47C4C3-3EAB-43E4-AEE7-AC157C6D86B0}" destId="{D8DB4E4E-748E-4AD2-88CB-0FFB2B915AAB}" srcOrd="0" destOrd="0" presId="urn:microsoft.com/office/officeart/2005/8/layout/chevron2"/>
    <dgm:cxn modelId="{36C672CF-4E6D-459B-B459-236F67301CFF}" type="presParOf" srcId="{9D47C4C3-3EAB-43E4-AEE7-AC157C6D86B0}" destId="{DF3E0FE0-07AE-4AF5-A45C-664AB2CB12BC}" srcOrd="1" destOrd="0" presId="urn:microsoft.com/office/officeart/2005/8/layout/chevron2"/>
    <dgm:cxn modelId="{7FE9F850-B253-4FA9-A48D-1738D7B8453E}" type="presParOf" srcId="{A2801F2E-D7BC-49DE-AEE7-F10E5DD5714F}" destId="{AB52443F-3E42-4CF8-95F8-8543D3E31B8E}" srcOrd="9" destOrd="0" presId="urn:microsoft.com/office/officeart/2005/8/layout/chevron2"/>
    <dgm:cxn modelId="{57C5786C-D6FD-43A3-A680-2D7F488412E1}" type="presParOf" srcId="{A2801F2E-D7BC-49DE-AEE7-F10E5DD5714F}" destId="{AF5EC801-2D96-4141-8617-9025E195884A}" srcOrd="10" destOrd="0" presId="urn:microsoft.com/office/officeart/2005/8/layout/chevron2"/>
    <dgm:cxn modelId="{C7A21B3C-C4FB-4456-A1B4-CB62FC065A31}" type="presParOf" srcId="{AF5EC801-2D96-4141-8617-9025E195884A}" destId="{B6366DDF-B4FE-4E9D-BA3D-89A8D904FD80}" srcOrd="0" destOrd="0" presId="urn:microsoft.com/office/officeart/2005/8/layout/chevron2"/>
    <dgm:cxn modelId="{3A5FC905-8337-4A61-94F1-6A31B8679F8F}" type="presParOf" srcId="{AF5EC801-2D96-4141-8617-9025E195884A}" destId="{5890A1F5-49EB-48F1-89A1-BE260565646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9F31C5-CAFE-4A71-94BD-1912C99424E0}">
      <dsp:nvSpPr>
        <dsp:cNvPr id="0" name=""/>
        <dsp:cNvSpPr/>
      </dsp:nvSpPr>
      <dsp:spPr>
        <a:xfrm>
          <a:off x="2733741" y="538005"/>
          <a:ext cx="3676516" cy="3676516"/>
        </a:xfrm>
        <a:prstGeom prst="blockArc">
          <a:avLst>
            <a:gd name="adj1" fmla="val 12600000"/>
            <a:gd name="adj2" fmla="val 16200000"/>
            <a:gd name="adj3" fmla="val 4529"/>
          </a:avLst>
        </a:prstGeom>
        <a:solidFill>
          <a:schemeClr val="accent2">
            <a:shade val="90000"/>
            <a:hueOff val="-35851"/>
            <a:satOff val="-4207"/>
            <a:lumOff val="2301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6BA793-B5C6-4A41-8921-D97158FE90C1}">
      <dsp:nvSpPr>
        <dsp:cNvPr id="0" name=""/>
        <dsp:cNvSpPr/>
      </dsp:nvSpPr>
      <dsp:spPr>
        <a:xfrm>
          <a:off x="2733741" y="538005"/>
          <a:ext cx="3676516" cy="3676516"/>
        </a:xfrm>
        <a:prstGeom prst="blockArc">
          <a:avLst>
            <a:gd name="adj1" fmla="val 9000000"/>
            <a:gd name="adj2" fmla="val 12600000"/>
            <a:gd name="adj3" fmla="val 4529"/>
          </a:avLst>
        </a:prstGeom>
        <a:solidFill>
          <a:schemeClr val="accent2">
            <a:shade val="90000"/>
            <a:hueOff val="-28681"/>
            <a:satOff val="-3366"/>
            <a:lumOff val="1840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1BA253-B6EF-441A-8055-847155B06A48}">
      <dsp:nvSpPr>
        <dsp:cNvPr id="0" name=""/>
        <dsp:cNvSpPr/>
      </dsp:nvSpPr>
      <dsp:spPr>
        <a:xfrm>
          <a:off x="2733741" y="538005"/>
          <a:ext cx="3676516" cy="3676516"/>
        </a:xfrm>
        <a:prstGeom prst="blockArc">
          <a:avLst>
            <a:gd name="adj1" fmla="val 5400000"/>
            <a:gd name="adj2" fmla="val 9000000"/>
            <a:gd name="adj3" fmla="val 4529"/>
          </a:avLst>
        </a:prstGeom>
        <a:solidFill>
          <a:schemeClr val="accent2">
            <a:shade val="90000"/>
            <a:hueOff val="-21511"/>
            <a:satOff val="-2524"/>
            <a:lumOff val="1380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75F3B5-86E8-43D8-AB56-040730C9AB34}">
      <dsp:nvSpPr>
        <dsp:cNvPr id="0" name=""/>
        <dsp:cNvSpPr/>
      </dsp:nvSpPr>
      <dsp:spPr>
        <a:xfrm>
          <a:off x="2733741" y="538005"/>
          <a:ext cx="3676516" cy="3676516"/>
        </a:xfrm>
        <a:prstGeom prst="blockArc">
          <a:avLst>
            <a:gd name="adj1" fmla="val 1800000"/>
            <a:gd name="adj2" fmla="val 5400000"/>
            <a:gd name="adj3" fmla="val 4529"/>
          </a:avLst>
        </a:prstGeom>
        <a:solidFill>
          <a:schemeClr val="accent2">
            <a:shade val="90000"/>
            <a:hueOff val="-14340"/>
            <a:satOff val="-1683"/>
            <a:lumOff val="920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B4D190-C5C6-4DC4-BC9D-C0408970DF65}">
      <dsp:nvSpPr>
        <dsp:cNvPr id="0" name=""/>
        <dsp:cNvSpPr/>
      </dsp:nvSpPr>
      <dsp:spPr>
        <a:xfrm>
          <a:off x="2733741" y="538005"/>
          <a:ext cx="3676516" cy="3676516"/>
        </a:xfrm>
        <a:prstGeom prst="blockArc">
          <a:avLst>
            <a:gd name="adj1" fmla="val 19800000"/>
            <a:gd name="adj2" fmla="val 1800000"/>
            <a:gd name="adj3" fmla="val 4529"/>
          </a:avLst>
        </a:prstGeom>
        <a:solidFill>
          <a:schemeClr val="accent2">
            <a:shade val="90000"/>
            <a:hueOff val="-7170"/>
            <a:satOff val="-841"/>
            <a:lumOff val="460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6AF1C8-9E1D-4343-90DA-A186DFEFCC01}">
      <dsp:nvSpPr>
        <dsp:cNvPr id="0" name=""/>
        <dsp:cNvSpPr/>
      </dsp:nvSpPr>
      <dsp:spPr>
        <a:xfrm>
          <a:off x="2733741" y="538005"/>
          <a:ext cx="3676516" cy="3676516"/>
        </a:xfrm>
        <a:prstGeom prst="blockArc">
          <a:avLst>
            <a:gd name="adj1" fmla="val 16200000"/>
            <a:gd name="adj2" fmla="val 19800000"/>
            <a:gd name="adj3" fmla="val 4529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30F3FC-48D2-49BA-A502-73EA3EE14627}">
      <dsp:nvSpPr>
        <dsp:cNvPr id="0" name=""/>
        <dsp:cNvSpPr/>
      </dsp:nvSpPr>
      <dsp:spPr>
        <a:xfrm>
          <a:off x="3746003" y="1550267"/>
          <a:ext cx="1651992" cy="1651992"/>
        </a:xfrm>
        <a:prstGeom prst="ellipse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3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 "/>
            </a:rPr>
            <a:t>Origens</a:t>
          </a:r>
          <a:endParaRPr lang="pt-PT" sz="2300" b="1" kern="1200" dirty="0">
            <a:solidFill>
              <a:schemeClr val="tx1">
                <a:lumMod val="75000"/>
                <a:lumOff val="25000"/>
              </a:schemeClr>
            </a:solidFill>
            <a:latin typeface="Arial "/>
          </a:endParaRPr>
        </a:p>
      </dsp:txBody>
      <dsp:txXfrm>
        <a:off x="3987932" y="1792196"/>
        <a:ext cx="1168134" cy="1168134"/>
      </dsp:txXfrm>
    </dsp:sp>
    <dsp:sp modelId="{2A39767D-7051-4499-9755-59EFE96BF6CE}">
      <dsp:nvSpPr>
        <dsp:cNvPr id="0" name=""/>
        <dsp:cNvSpPr/>
      </dsp:nvSpPr>
      <dsp:spPr>
        <a:xfrm>
          <a:off x="3993802" y="1438"/>
          <a:ext cx="1156394" cy="1156394"/>
        </a:xfrm>
        <a:prstGeom prst="ellipse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000" kern="1200" dirty="0" smtClean="0">
              <a:latin typeface="Arial "/>
            </a:rPr>
            <a:t>Privatizações</a:t>
          </a:r>
          <a:endParaRPr lang="pt-PT" sz="1000" kern="1200" dirty="0">
            <a:latin typeface="Arial "/>
          </a:endParaRPr>
        </a:p>
      </dsp:txBody>
      <dsp:txXfrm>
        <a:off x="4163152" y="170788"/>
        <a:ext cx="817694" cy="817694"/>
      </dsp:txXfrm>
    </dsp:sp>
    <dsp:sp modelId="{43E6E904-FA01-4D37-91A5-AACCBCFEB9EF}">
      <dsp:nvSpPr>
        <dsp:cNvPr id="0" name=""/>
        <dsp:cNvSpPr/>
      </dsp:nvSpPr>
      <dsp:spPr>
        <a:xfrm>
          <a:off x="5549728" y="899752"/>
          <a:ext cx="1156394" cy="1156394"/>
        </a:xfrm>
        <a:prstGeom prst="ellipse">
          <a:avLst/>
        </a:prstGeom>
        <a:solidFill>
          <a:schemeClr val="accent2">
            <a:shade val="80000"/>
            <a:hueOff val="-7174"/>
            <a:satOff val="-805"/>
            <a:lumOff val="513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000" kern="1200" dirty="0" smtClean="0">
              <a:latin typeface="Arial "/>
            </a:rPr>
            <a:t>Reforma dos fundos de pensões</a:t>
          </a:r>
          <a:endParaRPr lang="pt-PT" sz="1000" kern="1200" dirty="0">
            <a:latin typeface="Arial "/>
          </a:endParaRPr>
        </a:p>
      </dsp:txBody>
      <dsp:txXfrm>
        <a:off x="5719078" y="1069102"/>
        <a:ext cx="817694" cy="817694"/>
      </dsp:txXfrm>
    </dsp:sp>
    <dsp:sp modelId="{2A2B6754-F2E2-4CFF-A876-47CAFA202A86}">
      <dsp:nvSpPr>
        <dsp:cNvPr id="0" name=""/>
        <dsp:cNvSpPr/>
      </dsp:nvSpPr>
      <dsp:spPr>
        <a:xfrm>
          <a:off x="5549728" y="2696380"/>
          <a:ext cx="1156394" cy="1156394"/>
        </a:xfrm>
        <a:prstGeom prst="ellipse">
          <a:avLst/>
        </a:prstGeom>
        <a:solidFill>
          <a:schemeClr val="accent2">
            <a:shade val="80000"/>
            <a:hueOff val="-14349"/>
            <a:satOff val="-1610"/>
            <a:lumOff val="1027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000" kern="1200" dirty="0" smtClean="0">
              <a:latin typeface="Arial "/>
            </a:rPr>
            <a:t>Fusões e aquisições</a:t>
          </a:r>
          <a:endParaRPr lang="pt-PT" sz="1000" kern="1200" dirty="0">
            <a:latin typeface="Arial "/>
          </a:endParaRPr>
        </a:p>
      </dsp:txBody>
      <dsp:txXfrm>
        <a:off x="5719078" y="2865730"/>
        <a:ext cx="817694" cy="817694"/>
      </dsp:txXfrm>
    </dsp:sp>
    <dsp:sp modelId="{58E67365-BE14-4D28-96AD-79852434540D}">
      <dsp:nvSpPr>
        <dsp:cNvPr id="0" name=""/>
        <dsp:cNvSpPr/>
      </dsp:nvSpPr>
      <dsp:spPr>
        <a:xfrm>
          <a:off x="3993802" y="3594694"/>
          <a:ext cx="1156394" cy="1156394"/>
        </a:xfrm>
        <a:prstGeom prst="ellipse">
          <a:avLst/>
        </a:prstGeom>
        <a:solidFill>
          <a:schemeClr val="accent2">
            <a:shade val="80000"/>
            <a:hueOff val="-21523"/>
            <a:satOff val="-2414"/>
            <a:lumOff val="1540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000" kern="1200" dirty="0" smtClean="0">
              <a:latin typeface="Arial "/>
            </a:rPr>
            <a:t>Integração nos mercados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000" kern="1200" dirty="0" smtClean="0">
              <a:latin typeface="Arial "/>
            </a:rPr>
            <a:t> de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000" kern="1200" dirty="0" smtClean="0">
              <a:latin typeface="Arial "/>
            </a:rPr>
            <a:t>capitais</a:t>
          </a:r>
          <a:endParaRPr lang="pt-PT" sz="1000" kern="1200" dirty="0">
            <a:latin typeface="Arial "/>
          </a:endParaRPr>
        </a:p>
      </dsp:txBody>
      <dsp:txXfrm>
        <a:off x="4163152" y="3764044"/>
        <a:ext cx="817694" cy="817694"/>
      </dsp:txXfrm>
    </dsp:sp>
    <dsp:sp modelId="{26C62383-51A6-4A87-953B-E5754882AF4C}">
      <dsp:nvSpPr>
        <dsp:cNvPr id="0" name=""/>
        <dsp:cNvSpPr/>
      </dsp:nvSpPr>
      <dsp:spPr>
        <a:xfrm>
          <a:off x="2437877" y="2696380"/>
          <a:ext cx="1156394" cy="1156394"/>
        </a:xfrm>
        <a:prstGeom prst="ellipse">
          <a:avLst/>
        </a:prstGeom>
        <a:solidFill>
          <a:schemeClr val="accent2">
            <a:shade val="80000"/>
            <a:hueOff val="-28698"/>
            <a:satOff val="-3219"/>
            <a:lumOff val="2054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000" kern="1200" dirty="0" smtClean="0">
              <a:latin typeface="Arial "/>
            </a:rPr>
            <a:t>Crise asiática</a:t>
          </a:r>
          <a:endParaRPr lang="pt-PT" sz="1000" kern="1200" dirty="0">
            <a:latin typeface="Arial "/>
          </a:endParaRPr>
        </a:p>
      </dsp:txBody>
      <dsp:txXfrm>
        <a:off x="2607227" y="2865730"/>
        <a:ext cx="817694" cy="817694"/>
      </dsp:txXfrm>
    </dsp:sp>
    <dsp:sp modelId="{7107A871-FF60-4948-9BDE-AC9B315E4B35}">
      <dsp:nvSpPr>
        <dsp:cNvPr id="0" name=""/>
        <dsp:cNvSpPr/>
      </dsp:nvSpPr>
      <dsp:spPr>
        <a:xfrm>
          <a:off x="2437877" y="899752"/>
          <a:ext cx="1156394" cy="1156394"/>
        </a:xfrm>
        <a:prstGeom prst="ellipse">
          <a:avLst/>
        </a:prstGeom>
        <a:solidFill>
          <a:schemeClr val="accent2">
            <a:shade val="80000"/>
            <a:hueOff val="-35872"/>
            <a:satOff val="-4024"/>
            <a:lumOff val="2568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000" kern="1200" dirty="0" smtClean="0">
              <a:latin typeface="Arial "/>
            </a:rPr>
            <a:t>Escândalos financeiros</a:t>
          </a:r>
          <a:endParaRPr lang="pt-PT" sz="1000" kern="1200" dirty="0">
            <a:latin typeface="Arial "/>
          </a:endParaRPr>
        </a:p>
      </dsp:txBody>
      <dsp:txXfrm>
        <a:off x="2607227" y="1069102"/>
        <a:ext cx="817694" cy="81769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13B7AD-92E8-4C05-AE36-CFDD489C1111}">
      <dsp:nvSpPr>
        <dsp:cNvPr id="0" name=""/>
        <dsp:cNvSpPr/>
      </dsp:nvSpPr>
      <dsp:spPr>
        <a:xfrm>
          <a:off x="998191" y="1230657"/>
          <a:ext cx="3528529" cy="3528529"/>
        </a:xfrm>
        <a:prstGeom prst="ellipse">
          <a:avLst/>
        </a:prstGeom>
        <a:solidFill>
          <a:schemeClr val="accent2">
            <a:shade val="90000"/>
            <a:hueOff val="-41001"/>
            <a:satOff val="-6944"/>
            <a:lumOff val="32113"/>
            <a:alphaOff val="-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76B0F2-6E5D-4E72-9C94-46C8FA13F85A}">
      <dsp:nvSpPr>
        <dsp:cNvPr id="0" name=""/>
        <dsp:cNvSpPr/>
      </dsp:nvSpPr>
      <dsp:spPr>
        <a:xfrm>
          <a:off x="1703897" y="1936363"/>
          <a:ext cx="2117117" cy="2117117"/>
        </a:xfrm>
        <a:prstGeom prst="ellipse">
          <a:avLst/>
        </a:prstGeom>
        <a:solidFill>
          <a:schemeClr val="accent2">
            <a:shade val="90000"/>
            <a:hueOff val="-20501"/>
            <a:satOff val="-3472"/>
            <a:lumOff val="16056"/>
            <a:alphaOff val="-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A2FC2E-9403-431E-8268-96C330CA3AD7}">
      <dsp:nvSpPr>
        <dsp:cNvPr id="0" name=""/>
        <dsp:cNvSpPr/>
      </dsp:nvSpPr>
      <dsp:spPr>
        <a:xfrm>
          <a:off x="2409603" y="2642069"/>
          <a:ext cx="705705" cy="705705"/>
        </a:xfrm>
        <a:prstGeom prst="ellipse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920E1D-F7FB-440D-B119-12C828AB7963}">
      <dsp:nvSpPr>
        <dsp:cNvPr id="0" name=""/>
        <dsp:cNvSpPr/>
      </dsp:nvSpPr>
      <dsp:spPr>
        <a:xfrm>
          <a:off x="5154320" y="2125422"/>
          <a:ext cx="2826263" cy="1247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1524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Observaram que problemas de agência decorrem de conflitos de interesses existentes entre os indivíduos,  independentemente de haver ou não hierarquia.</a:t>
          </a:r>
          <a:endParaRPr lang="pt-PT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154320" y="2125422"/>
        <a:ext cx="2826263" cy="1247077"/>
      </dsp:txXfrm>
    </dsp:sp>
    <dsp:sp modelId="{272D5C0A-73F0-43A5-AC22-A2D91FC0B450}">
      <dsp:nvSpPr>
        <dsp:cNvPr id="0" name=""/>
        <dsp:cNvSpPr/>
      </dsp:nvSpPr>
      <dsp:spPr>
        <a:xfrm>
          <a:off x="4673743" y="569058"/>
          <a:ext cx="44106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4916B2-629D-4FC5-9B7A-273AA48BA289}">
      <dsp:nvSpPr>
        <dsp:cNvPr id="0" name=""/>
        <dsp:cNvSpPr/>
      </dsp:nvSpPr>
      <dsp:spPr>
        <a:xfrm rot="5400000">
          <a:off x="2504579" y="827522"/>
          <a:ext cx="2425275" cy="1909522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BDD0DB-2BEA-445E-B101-474D9595BA35}">
      <dsp:nvSpPr>
        <dsp:cNvPr id="0" name=""/>
        <dsp:cNvSpPr/>
      </dsp:nvSpPr>
      <dsp:spPr>
        <a:xfrm>
          <a:off x="5087692" y="1428823"/>
          <a:ext cx="3361877" cy="4396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1524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2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Jensen</a:t>
          </a:r>
          <a:r>
            <a:rPr lang="pt-PT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 e  </a:t>
          </a:r>
          <a:r>
            <a:rPr lang="pt-PT" sz="12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Meckling</a:t>
          </a:r>
          <a:r>
            <a:rPr lang="pt-PT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 (1976), designam  o  contrato  entre  o  proprietário-gestor  e  os  </a:t>
          </a:r>
          <a:r>
            <a:rPr lang="pt-PT" sz="12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acionistas</a:t>
          </a:r>
          <a:r>
            <a:rPr lang="pt-PT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 como relação de agência</a:t>
          </a:r>
          <a:r>
            <a:rPr lang="pt-PT" sz="700" kern="1200" dirty="0" smtClean="0"/>
            <a:t>.</a:t>
          </a:r>
          <a:endParaRPr lang="pt-PT" sz="700" kern="1200" dirty="0"/>
        </a:p>
      </dsp:txBody>
      <dsp:txXfrm>
        <a:off x="5087692" y="1428823"/>
        <a:ext cx="3361877" cy="439613"/>
      </dsp:txXfrm>
    </dsp:sp>
    <dsp:sp modelId="{A8466E2D-4B6F-442A-A13A-AC14AA7BEE91}">
      <dsp:nvSpPr>
        <dsp:cNvPr id="0" name=""/>
        <dsp:cNvSpPr/>
      </dsp:nvSpPr>
      <dsp:spPr>
        <a:xfrm>
          <a:off x="4673743" y="1598212"/>
          <a:ext cx="44106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C33734-2C28-4C6E-934E-9B5595F81C84}">
      <dsp:nvSpPr>
        <dsp:cNvPr id="0" name=""/>
        <dsp:cNvSpPr/>
      </dsp:nvSpPr>
      <dsp:spPr>
        <a:xfrm rot="5400000">
          <a:off x="3025155" y="1840622"/>
          <a:ext cx="1889880" cy="1403766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1ACAF7-1EE5-430D-9A42-AEF4E0C926F3}">
      <dsp:nvSpPr>
        <dsp:cNvPr id="0" name=""/>
        <dsp:cNvSpPr/>
      </dsp:nvSpPr>
      <dsp:spPr>
        <a:xfrm>
          <a:off x="5144290" y="83379"/>
          <a:ext cx="3102812" cy="1200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1524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2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Jensen</a:t>
          </a:r>
          <a:r>
            <a:rPr lang="pt-PT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 e </a:t>
          </a:r>
          <a:r>
            <a:rPr lang="pt-PT" sz="12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Meckling</a:t>
          </a:r>
          <a:r>
            <a:rPr lang="pt-PT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 (1976) definem a relação de agência como um contrato sobre o qual um ou mais principais (accionistas) contratam outros indivíduos (os agentes) para desenvolver um serviço, delegando deste modo algumas  tomadas  de  decisão  ao agente.</a:t>
          </a:r>
          <a:endParaRPr lang="pt-PT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144290" y="83379"/>
        <a:ext cx="3102812" cy="1200138"/>
      </dsp:txXfrm>
    </dsp:sp>
    <dsp:sp modelId="{40D86E20-9AA4-497E-BCE0-88EAE0C62141}">
      <dsp:nvSpPr>
        <dsp:cNvPr id="0" name=""/>
        <dsp:cNvSpPr/>
      </dsp:nvSpPr>
      <dsp:spPr>
        <a:xfrm>
          <a:off x="4673743" y="2627366"/>
          <a:ext cx="44106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F1E1B2-9344-4497-9F3F-38780F3E1366}">
      <dsp:nvSpPr>
        <dsp:cNvPr id="0" name=""/>
        <dsp:cNvSpPr/>
      </dsp:nvSpPr>
      <dsp:spPr>
        <a:xfrm rot="5400000">
          <a:off x="3546378" y="2852898"/>
          <a:ext cx="1350250" cy="89801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7BEADF-31A3-419F-9105-D5EFD4BA40A5}">
      <dsp:nvSpPr>
        <dsp:cNvPr id="0" name=""/>
        <dsp:cNvSpPr/>
      </dsp:nvSpPr>
      <dsp:spPr>
        <a:xfrm rot="21300000">
          <a:off x="18706" y="1685100"/>
          <a:ext cx="6058586" cy="693799"/>
        </a:xfrm>
        <a:prstGeom prst="mathMinus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812E84-CACD-43E4-A57B-1BF37779BD62}">
      <dsp:nvSpPr>
        <dsp:cNvPr id="0" name=""/>
        <dsp:cNvSpPr/>
      </dsp:nvSpPr>
      <dsp:spPr>
        <a:xfrm>
          <a:off x="731520" y="203200"/>
          <a:ext cx="1828800" cy="1625600"/>
        </a:xfrm>
        <a:prstGeom prst="downArrow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7930E8-3E50-4F9F-B9B2-CFEC030F3123}">
      <dsp:nvSpPr>
        <dsp:cNvPr id="0" name=""/>
        <dsp:cNvSpPr/>
      </dsp:nvSpPr>
      <dsp:spPr>
        <a:xfrm>
          <a:off x="3230880" y="0"/>
          <a:ext cx="1950720" cy="1706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700" kern="1200" dirty="0" smtClean="0"/>
            <a:t>Interesses dos Accionistas</a:t>
          </a:r>
          <a:endParaRPr lang="pt-PT" sz="2700" kern="1200" dirty="0"/>
        </a:p>
      </dsp:txBody>
      <dsp:txXfrm>
        <a:off x="3230880" y="0"/>
        <a:ext cx="1950720" cy="1706880"/>
      </dsp:txXfrm>
    </dsp:sp>
    <dsp:sp modelId="{AE1F8D2A-E655-431A-A9BC-3AE791AA756F}">
      <dsp:nvSpPr>
        <dsp:cNvPr id="0" name=""/>
        <dsp:cNvSpPr/>
      </dsp:nvSpPr>
      <dsp:spPr>
        <a:xfrm>
          <a:off x="3535680" y="2235200"/>
          <a:ext cx="1828800" cy="1625600"/>
        </a:xfrm>
        <a:prstGeom prst="upArrow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C80654-6F77-401C-A462-E4E04CFFAE57}">
      <dsp:nvSpPr>
        <dsp:cNvPr id="0" name=""/>
        <dsp:cNvSpPr/>
      </dsp:nvSpPr>
      <dsp:spPr>
        <a:xfrm>
          <a:off x="914400" y="2357120"/>
          <a:ext cx="1950720" cy="1706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700" kern="1200" dirty="0" smtClean="0"/>
            <a:t>Interesses dos Gestores</a:t>
          </a:r>
          <a:endParaRPr lang="pt-PT" sz="2700" kern="1200" dirty="0"/>
        </a:p>
      </dsp:txBody>
      <dsp:txXfrm>
        <a:off x="914400" y="2357120"/>
        <a:ext cx="1950720" cy="170688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EAFD6A-78F0-4BD6-B8F5-C78F476141A2}">
      <dsp:nvSpPr>
        <dsp:cNvPr id="0" name=""/>
        <dsp:cNvSpPr/>
      </dsp:nvSpPr>
      <dsp:spPr>
        <a:xfrm>
          <a:off x="1818" y="487316"/>
          <a:ext cx="2519462" cy="2625766"/>
        </a:xfrm>
        <a:prstGeom prst="ellipse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Diferença de interesses entre o Principal e o Agente</a:t>
          </a:r>
          <a:endParaRPr lang="pt-PT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0785" y="871851"/>
        <a:ext cx="1781528" cy="1856696"/>
      </dsp:txXfrm>
    </dsp:sp>
    <dsp:sp modelId="{F1DF646C-CB4D-4992-B189-47F8FA846403}">
      <dsp:nvSpPr>
        <dsp:cNvPr id="0" name=""/>
        <dsp:cNvSpPr/>
      </dsp:nvSpPr>
      <dsp:spPr>
        <a:xfrm>
          <a:off x="2574593" y="1609796"/>
          <a:ext cx="380806" cy="380806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600" kern="1200"/>
        </a:p>
      </dsp:txBody>
      <dsp:txXfrm>
        <a:off x="2625069" y="1755416"/>
        <a:ext cx="279854" cy="89566"/>
      </dsp:txXfrm>
    </dsp:sp>
    <dsp:sp modelId="{44593AE8-6A0D-4594-9E5B-502A5158CABD}">
      <dsp:nvSpPr>
        <dsp:cNvPr id="0" name=""/>
        <dsp:cNvSpPr/>
      </dsp:nvSpPr>
      <dsp:spPr>
        <a:xfrm>
          <a:off x="3008713" y="401027"/>
          <a:ext cx="2681463" cy="2798344"/>
        </a:xfrm>
        <a:prstGeom prst="ellipse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Quando os accionistas não têm controle directo das grandes corporações de capital aberto.</a:t>
          </a:r>
          <a:endParaRPr lang="pt-PT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01404" y="810835"/>
        <a:ext cx="1896081" cy="1978728"/>
      </dsp:txXfrm>
    </dsp:sp>
    <dsp:sp modelId="{B059AED6-82C3-43D1-8A6D-FF02631281FE}">
      <dsp:nvSpPr>
        <dsp:cNvPr id="0" name=""/>
        <dsp:cNvSpPr/>
      </dsp:nvSpPr>
      <dsp:spPr>
        <a:xfrm>
          <a:off x="5743489" y="1609796"/>
          <a:ext cx="380806" cy="380806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1600" kern="1200"/>
        </a:p>
      </dsp:txBody>
      <dsp:txXfrm>
        <a:off x="5793965" y="1688242"/>
        <a:ext cx="279854" cy="223914"/>
      </dsp:txXfrm>
    </dsp:sp>
    <dsp:sp modelId="{C0BB29EF-BD75-4A80-92F1-249EBA034839}">
      <dsp:nvSpPr>
        <dsp:cNvPr id="0" name=""/>
        <dsp:cNvSpPr/>
      </dsp:nvSpPr>
      <dsp:spPr>
        <a:xfrm>
          <a:off x="6162748" y="501826"/>
          <a:ext cx="2317517" cy="2731263"/>
        </a:xfrm>
        <a:prstGeom prst="ellipse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Oportunismo por parte dos Gestores</a:t>
          </a:r>
          <a:endParaRPr lang="pt-PT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502141" y="901810"/>
        <a:ext cx="1638731" cy="193129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A3F48C-8D53-4744-BCE2-A791662EDD31}">
      <dsp:nvSpPr>
        <dsp:cNvPr id="0" name=""/>
        <dsp:cNvSpPr/>
      </dsp:nvSpPr>
      <dsp:spPr>
        <a:xfrm>
          <a:off x="2685" y="59582"/>
          <a:ext cx="3580175" cy="1393002"/>
        </a:xfrm>
        <a:prstGeom prst="chevron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Oportunismo dos Gestores (Agente)</a:t>
          </a:r>
          <a:endParaRPr lang="pt-PT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99186" y="59582"/>
        <a:ext cx="2187173" cy="1393002"/>
      </dsp:txXfrm>
    </dsp:sp>
    <dsp:sp modelId="{9D4FAD5D-FB02-4573-B4A7-2FDA12F26776}">
      <dsp:nvSpPr>
        <dsp:cNvPr id="0" name=""/>
        <dsp:cNvSpPr/>
      </dsp:nvSpPr>
      <dsp:spPr>
        <a:xfrm>
          <a:off x="3024499" y="43098"/>
          <a:ext cx="4389638" cy="1425971"/>
        </a:xfrm>
        <a:prstGeom prst="chevron">
          <a:avLst/>
        </a:prstGeom>
        <a:solidFill>
          <a:schemeClr val="accent2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3335" rIns="0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Procura do interesse próprio por parte do Agente através da astúcia, fraude ou malícia</a:t>
          </a:r>
          <a:endParaRPr lang="pt-PT" sz="2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37485" y="43098"/>
        <a:ext cx="2963667" cy="1425971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AD2211-ED17-4CD8-896E-AEC6B5541D5D}">
      <dsp:nvSpPr>
        <dsp:cNvPr id="0" name=""/>
        <dsp:cNvSpPr/>
      </dsp:nvSpPr>
      <dsp:spPr>
        <a:xfrm>
          <a:off x="0" y="26738"/>
          <a:ext cx="6552728" cy="1937519"/>
        </a:xfrm>
        <a:prstGeom prst="round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b="1" kern="1200" dirty="0" smtClean="0">
              <a:latin typeface="Arial" pitchFamily="34" charset="0"/>
              <a:cs typeface="Arial" pitchFamily="34" charset="0"/>
            </a:rPr>
            <a:t>Soma dos custos com os mecanismos de governação</a:t>
          </a:r>
          <a:r>
            <a:rPr lang="pt-PT" sz="1800" kern="1200" dirty="0" smtClean="0">
              <a:latin typeface="Arial" pitchFamily="34" charset="0"/>
              <a:cs typeface="Arial" pitchFamily="34" charset="0"/>
            </a:rPr>
            <a:t>: </a:t>
          </a:r>
          <a:br>
            <a:rPr lang="pt-PT" sz="1800" kern="1200" dirty="0" smtClean="0">
              <a:latin typeface="Arial" pitchFamily="34" charset="0"/>
              <a:cs typeface="Arial" pitchFamily="34" charset="0"/>
            </a:rPr>
          </a:br>
          <a:r>
            <a:rPr lang="pt-PT" sz="1800" kern="1200" dirty="0" smtClean="0">
              <a:latin typeface="Arial" pitchFamily="34" charset="0"/>
              <a:cs typeface="Arial" pitchFamily="34" charset="0"/>
            </a:rPr>
            <a:t>i) Sistemas de incentivos</a:t>
          </a:r>
          <a:br>
            <a:rPr lang="pt-PT" sz="1800" kern="1200" dirty="0" smtClean="0">
              <a:latin typeface="Arial" pitchFamily="34" charset="0"/>
              <a:cs typeface="Arial" pitchFamily="34" charset="0"/>
            </a:rPr>
          </a:br>
          <a:r>
            <a:rPr lang="pt-PT" sz="1800" kern="1200" dirty="0" smtClean="0">
              <a:latin typeface="Arial" pitchFamily="34" charset="0"/>
              <a:cs typeface="Arial" pitchFamily="34" charset="0"/>
            </a:rPr>
            <a:t>ii) Sistemas de monitorização e avaliação de performance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dirty="0" smtClean="0">
              <a:latin typeface="Arial" pitchFamily="34" charset="0"/>
              <a:cs typeface="Arial" pitchFamily="34" charset="0"/>
            </a:rPr>
            <a:t>iii) Estratégias de execução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dirty="0" smtClean="0">
              <a:latin typeface="Arial" pitchFamily="34" charset="0"/>
              <a:cs typeface="Arial" pitchFamily="34" charset="0"/>
            </a:rPr>
            <a:t>iv) Perdas financeiras ocorridas pelo Principal quando os mecanismos de controlo não obtêm os resultados desejados</a:t>
          </a:r>
          <a:endParaRPr lang="pt-PT" sz="1800" kern="1200" dirty="0">
            <a:latin typeface="Arial" pitchFamily="34" charset="0"/>
            <a:cs typeface="Arial" pitchFamily="34" charset="0"/>
          </a:endParaRPr>
        </a:p>
      </dsp:txBody>
      <dsp:txXfrm>
        <a:off x="94582" y="121320"/>
        <a:ext cx="6363564" cy="1748355"/>
      </dsp:txXfrm>
    </dsp:sp>
    <dsp:sp modelId="{D486F3DD-4863-4F54-BCAD-868035B882BB}">
      <dsp:nvSpPr>
        <dsp:cNvPr id="0" name=""/>
        <dsp:cNvSpPr/>
      </dsp:nvSpPr>
      <dsp:spPr>
        <a:xfrm>
          <a:off x="0" y="1964258"/>
          <a:ext cx="6552728" cy="298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8049" tIns="15240" rIns="85344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pt-PT" sz="1200" kern="1200" dirty="0">
            <a:latin typeface="Arial" pitchFamily="34" charset="0"/>
            <a:cs typeface="Arial" pitchFamily="34" charset="0"/>
          </a:endParaRPr>
        </a:p>
      </dsp:txBody>
      <dsp:txXfrm>
        <a:off x="0" y="1964258"/>
        <a:ext cx="6552728" cy="298080"/>
      </dsp:txXfrm>
    </dsp:sp>
    <dsp:sp modelId="{3300CA08-CFCD-46A1-9736-13A35B017996}">
      <dsp:nvSpPr>
        <dsp:cNvPr id="0" name=""/>
        <dsp:cNvSpPr/>
      </dsp:nvSpPr>
      <dsp:spPr>
        <a:xfrm>
          <a:off x="0" y="2262338"/>
          <a:ext cx="6552728" cy="1937519"/>
        </a:xfrm>
        <a:prstGeom prst="roundRect">
          <a:avLst/>
        </a:prstGeom>
        <a:solidFill>
          <a:schemeClr val="accent2">
            <a:shade val="80000"/>
            <a:hueOff val="-35872"/>
            <a:satOff val="-4024"/>
            <a:lumOff val="2568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Estes custos </a:t>
          </a:r>
          <a:r>
            <a:rPr lang="pt-PT" sz="18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podem aumentar </a:t>
          </a:r>
          <a:r>
            <a:rPr lang="pt-PT" sz="18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quando uma Organização é </a:t>
          </a:r>
          <a:r>
            <a:rPr lang="pt-PT" sz="18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muito diversificada </a:t>
          </a:r>
          <a:r>
            <a:rPr lang="pt-PT" sz="18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– por exemplo: empresas com produtos muito diversificados – pois </a:t>
          </a:r>
          <a:r>
            <a:rPr lang="pt-PT" sz="18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torna-se mais difícil </a:t>
          </a:r>
          <a:r>
            <a:rPr lang="pt-PT" sz="18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para o Principal </a:t>
          </a:r>
          <a:r>
            <a:rPr lang="pt-PT" sz="18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monitorizar o que acontece dentro da Organização</a:t>
          </a:r>
          <a:endParaRPr lang="pt-PT" sz="18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94582" y="2356920"/>
        <a:ext cx="6363564" cy="1748355"/>
      </dsp:txXfrm>
    </dsp:sp>
    <dsp:sp modelId="{2B6D1862-DB77-49CF-AF9A-2888FAF125C3}">
      <dsp:nvSpPr>
        <dsp:cNvPr id="0" name=""/>
        <dsp:cNvSpPr/>
      </dsp:nvSpPr>
      <dsp:spPr>
        <a:xfrm>
          <a:off x="0" y="4199858"/>
          <a:ext cx="6552728" cy="381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8049" tIns="15240" rIns="85344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pt-PT" sz="12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pt-PT" sz="1200" kern="1200" dirty="0">
            <a:latin typeface="Arial" pitchFamily="34" charset="0"/>
            <a:cs typeface="Arial" pitchFamily="34" charset="0"/>
          </a:endParaRPr>
        </a:p>
      </dsp:txBody>
      <dsp:txXfrm>
        <a:off x="0" y="4199858"/>
        <a:ext cx="6552728" cy="381915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6BC673-85E1-44F0-96BC-0C0E634E9C04}">
      <dsp:nvSpPr>
        <dsp:cNvPr id="0" name=""/>
        <dsp:cNvSpPr/>
      </dsp:nvSpPr>
      <dsp:spPr>
        <a:xfrm>
          <a:off x="2995532" y="2533"/>
          <a:ext cx="4493299" cy="1345930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600" b="1" kern="1200" dirty="0" smtClean="0">
              <a:latin typeface="Arial" pitchFamily="34" charset="0"/>
              <a:cs typeface="Arial" pitchFamily="34" charset="0"/>
            </a:rPr>
            <a:t>Obtenção de benefícios não pecuniários</a:t>
          </a:r>
          <a:r>
            <a:rPr lang="pt-PT" sz="1600" kern="1200" dirty="0" smtClean="0">
              <a:latin typeface="Arial" pitchFamily="34" charset="0"/>
              <a:cs typeface="Arial" pitchFamily="34" charset="0"/>
            </a:rPr>
            <a:t> por parte dos gestores, como os resultantes da aquisição de novas empresas, ou da frota automóvel colocada ao seu dispor</a:t>
          </a:r>
          <a:endParaRPr lang="pt-PT" sz="1600" kern="1200" dirty="0">
            <a:latin typeface="Arial" pitchFamily="34" charset="0"/>
            <a:cs typeface="Arial" pitchFamily="34" charset="0"/>
          </a:endParaRPr>
        </a:p>
      </dsp:txBody>
      <dsp:txXfrm>
        <a:off x="2995532" y="170774"/>
        <a:ext cx="3988575" cy="1009448"/>
      </dsp:txXfrm>
    </dsp:sp>
    <dsp:sp modelId="{80BA3A34-D69F-430A-BCAC-CD7EDAF54CF4}">
      <dsp:nvSpPr>
        <dsp:cNvPr id="0" name=""/>
        <dsp:cNvSpPr/>
      </dsp:nvSpPr>
      <dsp:spPr>
        <a:xfrm>
          <a:off x="0" y="2533"/>
          <a:ext cx="2995532" cy="1345930"/>
        </a:xfrm>
        <a:prstGeom prst="round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kern="1200" dirty="0" smtClean="0">
              <a:latin typeface="Arial" pitchFamily="34" charset="0"/>
              <a:cs typeface="Arial" pitchFamily="34" charset="0"/>
            </a:rPr>
            <a:t>Oportunismo como comportamento - acto de interesse específico</a:t>
          </a:r>
          <a:endParaRPr lang="pt-PT" sz="2000" kern="1200" dirty="0">
            <a:latin typeface="Arial" pitchFamily="34" charset="0"/>
            <a:cs typeface="Arial" pitchFamily="34" charset="0"/>
          </a:endParaRPr>
        </a:p>
      </dsp:txBody>
      <dsp:txXfrm>
        <a:off x="65703" y="68236"/>
        <a:ext cx="2864126" cy="1214524"/>
      </dsp:txXfrm>
    </dsp:sp>
    <dsp:sp modelId="{F6420A49-AC4B-468D-93A1-A27565587DAD}">
      <dsp:nvSpPr>
        <dsp:cNvPr id="0" name=""/>
        <dsp:cNvSpPr/>
      </dsp:nvSpPr>
      <dsp:spPr>
        <a:xfrm>
          <a:off x="2995532" y="1483057"/>
          <a:ext cx="4493299" cy="1345930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t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050" kern="1200" dirty="0" smtClean="0">
              <a:latin typeface="Arial" pitchFamily="34" charset="0"/>
              <a:cs typeface="Arial" pitchFamily="34" charset="0"/>
            </a:rPr>
            <a:t>.  </a:t>
          </a:r>
          <a:r>
            <a:rPr lang="pt-PT" sz="1600" b="1" kern="1200" dirty="0" smtClean="0">
              <a:latin typeface="Arial" pitchFamily="34" charset="0"/>
              <a:cs typeface="Arial" pitchFamily="34" charset="0"/>
            </a:rPr>
            <a:t>Diferentes atitudes face ao risco </a:t>
          </a:r>
          <a:r>
            <a:rPr lang="pt-PT" sz="1600" kern="1200" dirty="0" smtClean="0">
              <a:latin typeface="Arial" pitchFamily="34" charset="0"/>
              <a:cs typeface="Arial" pitchFamily="34" charset="0"/>
            </a:rPr>
            <a:t>– os gestores são normalmente mais avessos ao risco do que os </a:t>
          </a:r>
          <a:r>
            <a:rPr lang="pt-PT" sz="1600" kern="1200" dirty="0" err="1" smtClean="0">
              <a:latin typeface="Arial" pitchFamily="34" charset="0"/>
              <a:cs typeface="Arial" pitchFamily="34" charset="0"/>
            </a:rPr>
            <a:t>acionistas</a:t>
          </a:r>
          <a:endParaRPr lang="pt-PT" sz="1600" kern="1200" dirty="0">
            <a:latin typeface="Arial" pitchFamily="34" charset="0"/>
            <a:cs typeface="Arial" pitchFamily="34" charset="0"/>
          </a:endParaRPr>
        </a:p>
      </dsp:txBody>
      <dsp:txXfrm>
        <a:off x="2995532" y="1651298"/>
        <a:ext cx="3988575" cy="1009448"/>
      </dsp:txXfrm>
    </dsp:sp>
    <dsp:sp modelId="{016BB40C-C8AD-415C-B8D9-A6CCC90F2A23}">
      <dsp:nvSpPr>
        <dsp:cNvPr id="0" name=""/>
        <dsp:cNvSpPr/>
      </dsp:nvSpPr>
      <dsp:spPr>
        <a:xfrm>
          <a:off x="0" y="1483057"/>
          <a:ext cx="2995532" cy="1345930"/>
        </a:xfrm>
        <a:prstGeom prst="roundRect">
          <a:avLst/>
        </a:prstGeom>
        <a:solidFill>
          <a:schemeClr val="accent2">
            <a:shade val="80000"/>
            <a:hueOff val="-17936"/>
            <a:satOff val="-2012"/>
            <a:lumOff val="1284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kern="1200" dirty="0" smtClean="0">
              <a:latin typeface="Arial" pitchFamily="34" charset="0"/>
              <a:cs typeface="Arial" pitchFamily="34" charset="0"/>
            </a:rPr>
            <a:t>Oportunismo como atitude – tendências ou inclinações</a:t>
          </a:r>
          <a:endParaRPr lang="pt-PT" sz="2000" kern="1200" dirty="0">
            <a:latin typeface="Arial" pitchFamily="34" charset="0"/>
            <a:cs typeface="Arial" pitchFamily="34" charset="0"/>
          </a:endParaRPr>
        </a:p>
      </dsp:txBody>
      <dsp:txXfrm>
        <a:off x="65703" y="1548760"/>
        <a:ext cx="2864126" cy="1214524"/>
      </dsp:txXfrm>
    </dsp:sp>
    <dsp:sp modelId="{7A02D57C-FCFB-4111-8EEE-EB2FA5239EB0}">
      <dsp:nvSpPr>
        <dsp:cNvPr id="0" name=""/>
        <dsp:cNvSpPr/>
      </dsp:nvSpPr>
      <dsp:spPr>
        <a:xfrm>
          <a:off x="2932876" y="2963581"/>
          <a:ext cx="4554255" cy="1786413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600" b="1" kern="1200" dirty="0" smtClean="0">
              <a:latin typeface="Arial" pitchFamily="34" charset="0"/>
              <a:cs typeface="Arial" pitchFamily="34" charset="0"/>
            </a:rPr>
            <a:t>O facto dos gestores privilegiarem estratégias de curto prazo</a:t>
          </a:r>
          <a:r>
            <a:rPr lang="pt-PT" sz="1600" kern="1200" dirty="0" smtClean="0">
              <a:latin typeface="Arial" pitchFamily="34" charset="0"/>
              <a:cs typeface="Arial" pitchFamily="34" charset="0"/>
            </a:rPr>
            <a:t>, demonstrando sucesso, em detrimento de ações de longo prazo, mais favoráveis à Organização – </a:t>
          </a:r>
          <a:r>
            <a:rPr lang="pt-PT" sz="1600" b="1" kern="1200" dirty="0" smtClean="0">
              <a:latin typeface="Arial" pitchFamily="34" charset="0"/>
              <a:cs typeface="Arial" pitchFamily="34" charset="0"/>
            </a:rPr>
            <a:t>Diversificação do </a:t>
          </a:r>
          <a:r>
            <a:rPr lang="pt-PT" sz="1600" b="1" kern="1200" dirty="0" err="1" smtClean="0">
              <a:latin typeface="Arial" pitchFamily="34" charset="0"/>
              <a:cs typeface="Arial" pitchFamily="34" charset="0"/>
            </a:rPr>
            <a:t>Porduto</a:t>
          </a:r>
          <a:endParaRPr lang="pt-PT" sz="1600" b="1" kern="1200" dirty="0">
            <a:latin typeface="Arial" pitchFamily="34" charset="0"/>
            <a:cs typeface="Arial" pitchFamily="34" charset="0"/>
          </a:endParaRPr>
        </a:p>
      </dsp:txBody>
      <dsp:txXfrm>
        <a:off x="2932876" y="3186883"/>
        <a:ext cx="3884350" cy="1339809"/>
      </dsp:txXfrm>
    </dsp:sp>
    <dsp:sp modelId="{DA7D5B61-26A8-4CF3-9882-3C694AE64A11}">
      <dsp:nvSpPr>
        <dsp:cNvPr id="0" name=""/>
        <dsp:cNvSpPr/>
      </dsp:nvSpPr>
      <dsp:spPr>
        <a:xfrm>
          <a:off x="1700" y="3183822"/>
          <a:ext cx="2931175" cy="1345930"/>
        </a:xfrm>
        <a:prstGeom prst="roundRect">
          <a:avLst/>
        </a:prstGeom>
        <a:solidFill>
          <a:schemeClr val="accent2">
            <a:shade val="80000"/>
            <a:hueOff val="-35872"/>
            <a:satOff val="-4024"/>
            <a:lumOff val="2568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kern="1200" dirty="0" smtClean="0">
              <a:latin typeface="Arial" pitchFamily="34" charset="0"/>
              <a:cs typeface="Arial" pitchFamily="34" charset="0"/>
            </a:rPr>
            <a:t>Oportunismo como atitude – tendências ou inclinações</a:t>
          </a:r>
          <a:endParaRPr lang="pt-PT" sz="2000" kern="1200" dirty="0">
            <a:latin typeface="Arial" pitchFamily="34" charset="0"/>
            <a:cs typeface="Arial" pitchFamily="34" charset="0"/>
          </a:endParaRPr>
        </a:p>
      </dsp:txBody>
      <dsp:txXfrm>
        <a:off x="67403" y="3249525"/>
        <a:ext cx="2799769" cy="1214524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D99263-B8DA-4E67-999A-314CFE4B869C}">
      <dsp:nvSpPr>
        <dsp:cNvPr id="0" name=""/>
        <dsp:cNvSpPr/>
      </dsp:nvSpPr>
      <dsp:spPr>
        <a:xfrm>
          <a:off x="0" y="0"/>
          <a:ext cx="5631025" cy="1404156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100" kern="1200" dirty="0" smtClean="0">
              <a:latin typeface="Arial" pitchFamily="34" charset="0"/>
              <a:cs typeface="Arial" pitchFamily="34" charset="0"/>
            </a:rPr>
            <a:t>A diferença entre os interesses do Principal e do Agente </a:t>
          </a:r>
          <a:endParaRPr lang="pt-PT" sz="2100" kern="1200" dirty="0">
            <a:latin typeface="Arial" pitchFamily="34" charset="0"/>
            <a:cs typeface="Arial" pitchFamily="34" charset="0"/>
          </a:endParaRPr>
        </a:p>
      </dsp:txBody>
      <dsp:txXfrm>
        <a:off x="41126" y="41126"/>
        <a:ext cx="4115832" cy="1321904"/>
      </dsp:txXfrm>
    </dsp:sp>
    <dsp:sp modelId="{61DA96FF-D3AB-4569-902E-7E48EB64A93E}">
      <dsp:nvSpPr>
        <dsp:cNvPr id="0" name=""/>
        <dsp:cNvSpPr/>
      </dsp:nvSpPr>
      <dsp:spPr>
        <a:xfrm>
          <a:off x="391273" y="1658640"/>
          <a:ext cx="5631025" cy="1404156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-17936"/>
            <a:satOff val="-2012"/>
            <a:lumOff val="1284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100" kern="1200" dirty="0" smtClean="0">
              <a:latin typeface="Arial" pitchFamily="34" charset="0"/>
              <a:cs typeface="Arial" pitchFamily="34" charset="0"/>
            </a:rPr>
            <a:t>Comportamentos oportunistas por parte dos gestores de topo</a:t>
          </a:r>
          <a:endParaRPr lang="pt-PT" sz="2100" kern="1200" dirty="0">
            <a:latin typeface="Arial" pitchFamily="34" charset="0"/>
            <a:cs typeface="Arial" pitchFamily="34" charset="0"/>
          </a:endParaRPr>
        </a:p>
      </dsp:txBody>
      <dsp:txXfrm>
        <a:off x="432399" y="1699766"/>
        <a:ext cx="4139217" cy="1321904"/>
      </dsp:txXfrm>
    </dsp:sp>
    <dsp:sp modelId="{A6A8C799-7BAF-4659-9920-74ABFCB0F915}">
      <dsp:nvSpPr>
        <dsp:cNvPr id="0" name=""/>
        <dsp:cNvSpPr/>
      </dsp:nvSpPr>
      <dsp:spPr>
        <a:xfrm>
          <a:off x="936105" y="3276364"/>
          <a:ext cx="5631025" cy="1404156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-35872"/>
            <a:satOff val="-4024"/>
            <a:lumOff val="2568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100" kern="1200" dirty="0" smtClean="0">
              <a:latin typeface="Arial" pitchFamily="34" charset="0"/>
              <a:cs typeface="Arial" pitchFamily="34" charset="0"/>
            </a:rPr>
            <a:t>Faz com que o Principal incorra em maiores custos com o objectivo de controlar o comportamento do seu Agente</a:t>
          </a:r>
          <a:endParaRPr lang="pt-PT" sz="2100" kern="1200" dirty="0">
            <a:latin typeface="Arial" pitchFamily="34" charset="0"/>
            <a:cs typeface="Arial" pitchFamily="34" charset="0"/>
          </a:endParaRPr>
        </a:p>
      </dsp:txBody>
      <dsp:txXfrm>
        <a:off x="977231" y="3317490"/>
        <a:ext cx="4139217" cy="1321904"/>
      </dsp:txXfrm>
    </dsp:sp>
    <dsp:sp modelId="{237C9A8B-056D-4DEB-B4C5-3768D18BF2D9}">
      <dsp:nvSpPr>
        <dsp:cNvPr id="0" name=""/>
        <dsp:cNvSpPr/>
      </dsp:nvSpPr>
      <dsp:spPr>
        <a:xfrm>
          <a:off x="4718324" y="1064818"/>
          <a:ext cx="912701" cy="91270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3600" kern="1200"/>
        </a:p>
      </dsp:txBody>
      <dsp:txXfrm>
        <a:off x="4923682" y="1064818"/>
        <a:ext cx="501985" cy="686808"/>
      </dsp:txXfrm>
    </dsp:sp>
    <dsp:sp modelId="{722FF3E3-C2E7-4D18-817D-023012A1A61D}">
      <dsp:nvSpPr>
        <dsp:cNvPr id="0" name=""/>
        <dsp:cNvSpPr/>
      </dsp:nvSpPr>
      <dsp:spPr>
        <a:xfrm>
          <a:off x="5215179" y="2693639"/>
          <a:ext cx="912701" cy="91270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3600" kern="1200"/>
        </a:p>
      </dsp:txBody>
      <dsp:txXfrm>
        <a:off x="5420537" y="2693639"/>
        <a:ext cx="501985" cy="686808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E998D7-AA77-408A-BC14-3B086B92201D}">
      <dsp:nvSpPr>
        <dsp:cNvPr id="0" name=""/>
        <dsp:cNvSpPr/>
      </dsp:nvSpPr>
      <dsp:spPr>
        <a:xfrm>
          <a:off x="476382" y="0"/>
          <a:ext cx="5416801" cy="3394901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9E2C3C-DE0B-47DC-A0EC-27268A823556}">
      <dsp:nvSpPr>
        <dsp:cNvPr id="0" name=""/>
        <dsp:cNvSpPr/>
      </dsp:nvSpPr>
      <dsp:spPr>
        <a:xfrm>
          <a:off x="2502" y="959426"/>
          <a:ext cx="2023013" cy="1476048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3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pt-PT" sz="16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Sistemas de gestão e avaliação da performance </a:t>
          </a:r>
          <a:r>
            <a:rPr lang="pt-PT" sz="16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(Carvalho das Neves, 2008).</a:t>
          </a:r>
          <a:endParaRPr lang="pt-PT" sz="16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74557" y="1031481"/>
        <a:ext cx="1878903" cy="1331938"/>
      </dsp:txXfrm>
    </dsp:sp>
    <dsp:sp modelId="{05DD30B4-02B4-4FC4-A1F0-63D331A1EB19}">
      <dsp:nvSpPr>
        <dsp:cNvPr id="0" name=""/>
        <dsp:cNvSpPr/>
      </dsp:nvSpPr>
      <dsp:spPr>
        <a:xfrm>
          <a:off x="2301521" y="1018470"/>
          <a:ext cx="1893764" cy="1357960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Sistemas de remuneração e incentivos </a:t>
          </a:r>
          <a:r>
            <a:rPr lang="pt-PT" sz="16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(Carvalho das Neves, 2008).</a:t>
          </a:r>
          <a:endParaRPr lang="pt-PT" sz="16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2367811" y="1084760"/>
        <a:ext cx="1761184" cy="1225380"/>
      </dsp:txXfrm>
    </dsp:sp>
    <dsp:sp modelId="{EEC099EC-2EB8-4AF3-9AED-AAAC91E2B1EF}">
      <dsp:nvSpPr>
        <dsp:cNvPr id="0" name=""/>
        <dsp:cNvSpPr/>
      </dsp:nvSpPr>
      <dsp:spPr>
        <a:xfrm>
          <a:off x="4471290" y="885627"/>
          <a:ext cx="1898915" cy="1623645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Mercado</a:t>
          </a:r>
          <a:r>
            <a:rPr lang="pt-PT" sz="16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- Aquisições ou desinvestimentos (Davis, </a:t>
          </a:r>
          <a:r>
            <a:rPr lang="pt-PT" sz="1600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Schoorman</a:t>
          </a:r>
          <a:r>
            <a:rPr lang="pt-PT" sz="16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, </a:t>
          </a:r>
          <a:r>
            <a:rPr lang="pt-PT" sz="1600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and</a:t>
          </a:r>
          <a:r>
            <a:rPr lang="pt-PT" sz="16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pt-PT" sz="1600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Donaldson</a:t>
          </a:r>
          <a:r>
            <a:rPr lang="pt-PT" sz="16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, 1997</a:t>
          </a:r>
          <a:r>
            <a:rPr lang="pt-PT" sz="13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).</a:t>
          </a:r>
          <a:endParaRPr lang="pt-PT" sz="13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4550550" y="964887"/>
        <a:ext cx="1740395" cy="1465125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167ACB-7CBB-4C62-A93D-6355F2C8C9F3}">
      <dsp:nvSpPr>
        <dsp:cNvPr id="0" name=""/>
        <dsp:cNvSpPr/>
      </dsp:nvSpPr>
      <dsp:spPr>
        <a:xfrm rot="10800000">
          <a:off x="1303273" y="1895"/>
          <a:ext cx="4053840" cy="1128772"/>
        </a:xfrm>
        <a:prstGeom prst="homePlate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7757" tIns="57150" rIns="10668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latin typeface="Arial" pitchFamily="34" charset="0"/>
              <a:cs typeface="Arial" pitchFamily="34" charset="0"/>
            </a:rPr>
            <a:t>O </a:t>
          </a:r>
          <a:r>
            <a:rPr lang="en-US" sz="1500" kern="1200" dirty="0" err="1" smtClean="0">
              <a:latin typeface="Arial" pitchFamily="34" charset="0"/>
              <a:cs typeface="Arial" pitchFamily="34" charset="0"/>
            </a:rPr>
            <a:t>modelo</a:t>
          </a:r>
          <a:r>
            <a:rPr lang="en-US" sz="15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500" kern="1200" dirty="0" err="1" smtClean="0">
              <a:latin typeface="Arial" pitchFamily="34" charset="0"/>
              <a:cs typeface="Arial" pitchFamily="34" charset="0"/>
            </a:rPr>
            <a:t>económico</a:t>
          </a:r>
          <a:r>
            <a:rPr lang="en-US" sz="15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500" kern="1200" dirty="0" err="1" smtClean="0">
              <a:latin typeface="Arial" pitchFamily="34" charset="0"/>
              <a:cs typeface="Arial" pitchFamily="34" charset="0"/>
            </a:rPr>
            <a:t>sobre</a:t>
          </a:r>
          <a:r>
            <a:rPr lang="en-US" sz="1500" kern="1200" dirty="0" smtClean="0">
              <a:latin typeface="Arial" pitchFamily="34" charset="0"/>
              <a:cs typeface="Arial" pitchFamily="34" charset="0"/>
            </a:rPr>
            <a:t> o </a:t>
          </a:r>
          <a:r>
            <a:rPr lang="en-US" sz="1500" kern="1200" dirty="0" err="1" smtClean="0">
              <a:latin typeface="Arial" pitchFamily="34" charset="0"/>
              <a:cs typeface="Arial" pitchFamily="34" charset="0"/>
            </a:rPr>
            <a:t>Homem</a:t>
          </a:r>
          <a:r>
            <a:rPr lang="en-US" sz="15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500" kern="1200" dirty="0" err="1" smtClean="0">
              <a:latin typeface="Arial" pitchFamily="34" charset="0"/>
              <a:cs typeface="Arial" pitchFamily="34" charset="0"/>
            </a:rPr>
            <a:t>assumido</a:t>
          </a:r>
          <a:r>
            <a:rPr lang="en-US" sz="1500" kern="1200" dirty="0" smtClean="0">
              <a:latin typeface="Arial" pitchFamily="34" charset="0"/>
              <a:cs typeface="Arial" pitchFamily="34" charset="0"/>
            </a:rPr>
            <a:t>: </a:t>
          </a:r>
          <a:r>
            <a:rPr lang="pt-PT" sz="1500" kern="1200" dirty="0" smtClean="0">
              <a:latin typeface="Arial" pitchFamily="34" charset="0"/>
              <a:cs typeface="Arial" pitchFamily="34" charset="0"/>
            </a:rPr>
            <a:t>um ator racional que visa maximizar a sua utilidade individual</a:t>
          </a:r>
          <a:endParaRPr lang="pt-PT" sz="1500" kern="1200" dirty="0">
            <a:latin typeface="Arial" pitchFamily="34" charset="0"/>
            <a:cs typeface="Arial" pitchFamily="34" charset="0"/>
          </a:endParaRPr>
        </a:p>
      </dsp:txBody>
      <dsp:txXfrm rot="10800000">
        <a:off x="1585466" y="1895"/>
        <a:ext cx="3771647" cy="1128772"/>
      </dsp:txXfrm>
    </dsp:sp>
    <dsp:sp modelId="{BAF760F6-1082-4AD7-B288-2A9BE5011E02}">
      <dsp:nvSpPr>
        <dsp:cNvPr id="0" name=""/>
        <dsp:cNvSpPr/>
      </dsp:nvSpPr>
      <dsp:spPr>
        <a:xfrm>
          <a:off x="743740" y="0"/>
          <a:ext cx="1128772" cy="112877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4B93BA-90F5-4AF2-A706-3E5D2E56AAD5}">
      <dsp:nvSpPr>
        <dsp:cNvPr id="0" name=""/>
        <dsp:cNvSpPr/>
      </dsp:nvSpPr>
      <dsp:spPr>
        <a:xfrm rot="10800000">
          <a:off x="1303273" y="1467613"/>
          <a:ext cx="4053840" cy="1128772"/>
        </a:xfrm>
        <a:prstGeom prst="homePlate">
          <a:avLst/>
        </a:prstGeom>
        <a:solidFill>
          <a:schemeClr val="accent2">
            <a:shade val="80000"/>
            <a:hueOff val="-17936"/>
            <a:satOff val="-2012"/>
            <a:lumOff val="1284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7757" tIns="57150" rIns="10668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500" kern="1200" dirty="0" err="1" smtClean="0">
              <a:latin typeface="Arial" pitchFamily="34" charset="0"/>
              <a:cs typeface="Arial" pitchFamily="34" charset="0"/>
            </a:rPr>
            <a:t>Caracteristicas</a:t>
          </a:r>
          <a:r>
            <a:rPr lang="pt-PT" sz="1500" kern="1200" dirty="0" smtClean="0">
              <a:latin typeface="Arial" pitchFamily="34" charset="0"/>
              <a:cs typeface="Arial" pitchFamily="34" charset="0"/>
            </a:rPr>
            <a:t>: generalização do homem como individualista, egocêntrico e de motivações puramente egoístas.</a:t>
          </a:r>
          <a:endParaRPr lang="pt-PT" sz="1500" kern="1200" dirty="0">
            <a:latin typeface="Arial" pitchFamily="34" charset="0"/>
            <a:cs typeface="Arial" pitchFamily="34" charset="0"/>
          </a:endParaRPr>
        </a:p>
      </dsp:txBody>
      <dsp:txXfrm rot="10800000">
        <a:off x="1585466" y="1467613"/>
        <a:ext cx="3771647" cy="1128772"/>
      </dsp:txXfrm>
    </dsp:sp>
    <dsp:sp modelId="{F28F6C18-61A4-4EB8-B369-82E4D3385B22}">
      <dsp:nvSpPr>
        <dsp:cNvPr id="0" name=""/>
        <dsp:cNvSpPr/>
      </dsp:nvSpPr>
      <dsp:spPr>
        <a:xfrm>
          <a:off x="738886" y="1467613"/>
          <a:ext cx="1128772" cy="112877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1CA98C-1853-4782-9AB9-1FF9FA2ADC4A}">
      <dsp:nvSpPr>
        <dsp:cNvPr id="0" name=""/>
        <dsp:cNvSpPr/>
      </dsp:nvSpPr>
      <dsp:spPr>
        <a:xfrm rot="10800000">
          <a:off x="1303273" y="2933332"/>
          <a:ext cx="4053840" cy="1128772"/>
        </a:xfrm>
        <a:prstGeom prst="homePlate">
          <a:avLst/>
        </a:prstGeom>
        <a:solidFill>
          <a:schemeClr val="accent2">
            <a:shade val="80000"/>
            <a:hueOff val="-35872"/>
            <a:satOff val="-4024"/>
            <a:lumOff val="2568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7757" tIns="57150" rIns="10668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latin typeface="Arial" pitchFamily="34" charset="0"/>
              <a:cs typeface="Arial" pitchFamily="34" charset="0"/>
            </a:rPr>
            <a:t>Jensen and </a:t>
          </a:r>
          <a:r>
            <a:rPr lang="en-US" sz="1500" kern="1200" dirty="0" err="1" smtClean="0">
              <a:latin typeface="Arial" pitchFamily="34" charset="0"/>
              <a:cs typeface="Arial" pitchFamily="34" charset="0"/>
            </a:rPr>
            <a:t>Meckling</a:t>
          </a:r>
          <a:r>
            <a:rPr lang="en-US" sz="1500" kern="1200" dirty="0" smtClean="0">
              <a:latin typeface="Arial" pitchFamily="34" charset="0"/>
              <a:cs typeface="Arial" pitchFamily="34" charset="0"/>
            </a:rPr>
            <a:t> (1994)</a:t>
          </a:r>
          <a:r>
            <a:rPr lang="pt-PT" sz="1500" kern="1200" dirty="0" smtClean="0">
              <a:latin typeface="Arial" pitchFamily="34" charset="0"/>
              <a:cs typeface="Arial" pitchFamily="34" charset="0"/>
            </a:rPr>
            <a:t> criticou este modelo do homem como sendo uma simplificação para modelagem matemática e uma descrição irrealista do comportamento humano.</a:t>
          </a:r>
          <a:endParaRPr lang="pt-PT" sz="1500" kern="1200" dirty="0">
            <a:latin typeface="Arial" pitchFamily="34" charset="0"/>
            <a:cs typeface="Arial" pitchFamily="34" charset="0"/>
          </a:endParaRPr>
        </a:p>
      </dsp:txBody>
      <dsp:txXfrm rot="10800000">
        <a:off x="1585466" y="2933332"/>
        <a:ext cx="3771647" cy="1128772"/>
      </dsp:txXfrm>
    </dsp:sp>
    <dsp:sp modelId="{3F094462-58D2-4819-AA1D-2459705AE3C6}">
      <dsp:nvSpPr>
        <dsp:cNvPr id="0" name=""/>
        <dsp:cNvSpPr/>
      </dsp:nvSpPr>
      <dsp:spPr>
        <a:xfrm>
          <a:off x="738886" y="2933332"/>
          <a:ext cx="1128772" cy="112877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9C76AD-7DCC-479E-82B1-A3308D3A9BFA}">
      <dsp:nvSpPr>
        <dsp:cNvPr id="0" name=""/>
        <dsp:cNvSpPr/>
      </dsp:nvSpPr>
      <dsp:spPr>
        <a:xfrm>
          <a:off x="0" y="386241"/>
          <a:ext cx="6203033" cy="14190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1424" tIns="354076" rIns="481424" bIns="120904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700" kern="1200" dirty="0" smtClean="0">
              <a:latin typeface="Arial" pitchFamily="34" charset="0"/>
              <a:cs typeface="Arial" pitchFamily="34" charset="0"/>
            </a:rPr>
            <a:t>Literalmente: Mordomo</a:t>
          </a:r>
          <a:endParaRPr lang="pt-PT" sz="1700" kern="1200" dirty="0">
            <a:latin typeface="Arial" pitchFamily="34" charset="0"/>
            <a:cs typeface="Arial" pitchFamily="34" charset="0"/>
          </a:endParaRPr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700" kern="1200" dirty="0" smtClean="0">
              <a:latin typeface="Arial" pitchFamily="34" charset="0"/>
              <a:cs typeface="Arial" pitchFamily="34" charset="0"/>
            </a:rPr>
            <a:t>Defende que os executivos tendem a atuar mais no interesse da organização, do que no seu próprio interesse.</a:t>
          </a:r>
          <a:endParaRPr lang="pt-PT" sz="1700" kern="1200" dirty="0">
            <a:latin typeface="Arial" pitchFamily="34" charset="0"/>
            <a:cs typeface="Arial" pitchFamily="34" charset="0"/>
          </a:endParaRPr>
        </a:p>
      </dsp:txBody>
      <dsp:txXfrm>
        <a:off x="0" y="386241"/>
        <a:ext cx="6203033" cy="1419075"/>
      </dsp:txXfrm>
    </dsp:sp>
    <dsp:sp modelId="{98536796-714B-4E08-9286-D1F8C90C7B47}">
      <dsp:nvSpPr>
        <dsp:cNvPr id="0" name=""/>
        <dsp:cNvSpPr/>
      </dsp:nvSpPr>
      <dsp:spPr>
        <a:xfrm>
          <a:off x="310151" y="135321"/>
          <a:ext cx="4342123" cy="50184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4122" tIns="0" rIns="164122" bIns="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700" kern="1200" dirty="0" smtClean="0">
              <a:latin typeface="Arial" pitchFamily="34" charset="0"/>
              <a:cs typeface="Arial" pitchFamily="34" charset="0"/>
            </a:rPr>
            <a:t>Definição</a:t>
          </a:r>
          <a:endParaRPr lang="pt-PT" sz="1700" kern="1200" dirty="0">
            <a:latin typeface="Arial" pitchFamily="34" charset="0"/>
            <a:cs typeface="Arial" pitchFamily="34" charset="0"/>
          </a:endParaRPr>
        </a:p>
      </dsp:txBody>
      <dsp:txXfrm>
        <a:off x="334649" y="159819"/>
        <a:ext cx="4293127" cy="452844"/>
      </dsp:txXfrm>
    </dsp:sp>
    <dsp:sp modelId="{92B07084-AE6E-4BC3-BB97-F845C3BF4567}">
      <dsp:nvSpPr>
        <dsp:cNvPr id="0" name=""/>
        <dsp:cNvSpPr/>
      </dsp:nvSpPr>
      <dsp:spPr>
        <a:xfrm>
          <a:off x="0" y="2148036"/>
          <a:ext cx="6203033" cy="214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-35872"/>
              <a:satOff val="-4024"/>
              <a:lumOff val="2568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1424" tIns="354076" rIns="481424" bIns="120904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700" kern="1200" dirty="0" smtClean="0">
              <a:latin typeface="Arial" pitchFamily="34" charset="0"/>
              <a:cs typeface="Arial" pitchFamily="34" charset="0"/>
            </a:rPr>
            <a:t>Motivação: </a:t>
          </a:r>
          <a:r>
            <a:rPr lang="pt-PT" sz="1700" kern="1200" dirty="0" err="1" smtClean="0">
              <a:latin typeface="Arial" pitchFamily="34" charset="0"/>
              <a:cs typeface="Arial" pitchFamily="34" charset="0"/>
            </a:rPr>
            <a:t>Actua</a:t>
          </a:r>
          <a:r>
            <a:rPr lang="pt-PT" sz="1700" kern="1200" dirty="0" smtClean="0">
              <a:latin typeface="Arial" pitchFamily="34" charset="0"/>
              <a:cs typeface="Arial" pitchFamily="34" charset="0"/>
            </a:rPr>
            <a:t> segundo os interesses do Principal</a:t>
          </a:r>
          <a:endParaRPr lang="pt-PT" sz="1700" kern="1200" dirty="0">
            <a:latin typeface="Arial" pitchFamily="34" charset="0"/>
            <a:cs typeface="Arial" pitchFamily="34" charset="0"/>
          </a:endParaRPr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700" kern="1200" dirty="0" smtClean="0">
              <a:latin typeface="Arial" pitchFamily="34" charset="0"/>
              <a:cs typeface="Arial" pitchFamily="34" charset="0"/>
            </a:rPr>
            <a:t>Cooperação: Mesmo quando os interesses do </a:t>
          </a:r>
          <a:r>
            <a:rPr lang="pt-PT" sz="1700" kern="1200" dirty="0" err="1" smtClean="0">
              <a:latin typeface="Arial" pitchFamily="34" charset="0"/>
              <a:cs typeface="Arial" pitchFamily="34" charset="0"/>
            </a:rPr>
            <a:t>Steward</a:t>
          </a:r>
          <a:r>
            <a:rPr lang="pt-PT" sz="1700" kern="1200" dirty="0" smtClean="0">
              <a:latin typeface="Arial" pitchFamily="34" charset="0"/>
              <a:cs typeface="Arial" pitchFamily="34" charset="0"/>
            </a:rPr>
            <a:t> e do Principal diferem, o </a:t>
          </a:r>
          <a:r>
            <a:rPr lang="pt-PT" sz="1700" kern="1200" dirty="0" err="1" smtClean="0">
              <a:latin typeface="Arial" pitchFamily="34" charset="0"/>
              <a:cs typeface="Arial" pitchFamily="34" charset="0"/>
            </a:rPr>
            <a:t>Steward</a:t>
          </a:r>
          <a:r>
            <a:rPr lang="pt-PT" sz="1700" kern="1200" dirty="0" smtClean="0">
              <a:latin typeface="Arial" pitchFamily="34" charset="0"/>
              <a:cs typeface="Arial" pitchFamily="34" charset="0"/>
            </a:rPr>
            <a:t> procura sempre resoluções através da cooperação </a:t>
          </a:r>
          <a:r>
            <a:rPr lang="pt-PT" sz="1700" kern="1200" dirty="0" err="1" smtClean="0">
              <a:latin typeface="Arial" pitchFamily="34" charset="0"/>
              <a:cs typeface="Arial" pitchFamily="34" charset="0"/>
            </a:rPr>
            <a:t>colectiva</a:t>
          </a:r>
          <a:endParaRPr lang="pt-PT" sz="1700" kern="1200" dirty="0">
            <a:latin typeface="Arial" pitchFamily="34" charset="0"/>
            <a:cs typeface="Arial" pitchFamily="34" charset="0"/>
          </a:endParaRPr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700" kern="1200" dirty="0" smtClean="0">
              <a:latin typeface="Arial" pitchFamily="34" charset="0"/>
              <a:cs typeface="Arial" pitchFamily="34" charset="0"/>
            </a:rPr>
            <a:t>O </a:t>
          </a:r>
          <a:r>
            <a:rPr lang="pt-PT" sz="1700" kern="1200" dirty="0" err="1" smtClean="0">
              <a:latin typeface="Arial" pitchFamily="34" charset="0"/>
              <a:cs typeface="Arial" pitchFamily="34" charset="0"/>
            </a:rPr>
            <a:t>Steward</a:t>
          </a:r>
          <a:r>
            <a:rPr lang="pt-PT" sz="1700" kern="1200" dirty="0" smtClean="0">
              <a:latin typeface="Arial" pitchFamily="34" charset="0"/>
              <a:cs typeface="Arial" pitchFamily="34" charset="0"/>
            </a:rPr>
            <a:t> procura sempre proteger e maximizar a riqueza do Principal pois é assim que aumenta a sua própria utilidade</a:t>
          </a:r>
          <a:endParaRPr lang="pt-PT" sz="1700" kern="1200" dirty="0">
            <a:latin typeface="Arial" pitchFamily="34" charset="0"/>
            <a:cs typeface="Arial" pitchFamily="34" charset="0"/>
          </a:endParaRPr>
        </a:p>
      </dsp:txBody>
      <dsp:txXfrm>
        <a:off x="0" y="2148036"/>
        <a:ext cx="6203033" cy="2142000"/>
      </dsp:txXfrm>
    </dsp:sp>
    <dsp:sp modelId="{F0245DD9-4598-4B64-B60F-61F36DBDBCD7}">
      <dsp:nvSpPr>
        <dsp:cNvPr id="0" name=""/>
        <dsp:cNvSpPr/>
      </dsp:nvSpPr>
      <dsp:spPr>
        <a:xfrm>
          <a:off x="310151" y="1897116"/>
          <a:ext cx="4342123" cy="501840"/>
        </a:xfrm>
        <a:prstGeom prst="roundRect">
          <a:avLst/>
        </a:prstGeom>
        <a:gradFill rotWithShape="0">
          <a:gsLst>
            <a:gs pos="0">
              <a:schemeClr val="accent2"/>
            </a:gs>
            <a:gs pos="80000">
              <a:schemeClr val="accent2">
                <a:shade val="80000"/>
                <a:hueOff val="-35872"/>
                <a:satOff val="-4024"/>
                <a:lumOff val="2568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-35872"/>
                <a:satOff val="-4024"/>
                <a:lumOff val="2568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4122" tIns="0" rIns="164122" bIns="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700" kern="1200" dirty="0" smtClean="0">
              <a:latin typeface="Arial" pitchFamily="34" charset="0"/>
              <a:cs typeface="Arial" pitchFamily="34" charset="0"/>
            </a:rPr>
            <a:t>Modelo sobre o Homem</a:t>
          </a:r>
          <a:endParaRPr lang="pt-PT" sz="1700" kern="1200" dirty="0">
            <a:latin typeface="Arial" pitchFamily="34" charset="0"/>
            <a:cs typeface="Arial" pitchFamily="34" charset="0"/>
          </a:endParaRPr>
        </a:p>
      </dsp:txBody>
      <dsp:txXfrm>
        <a:off x="334649" y="1921614"/>
        <a:ext cx="4293127" cy="4528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C98411-2BAB-4068-98BB-9267C93A92AD}">
      <dsp:nvSpPr>
        <dsp:cNvPr id="0" name=""/>
        <dsp:cNvSpPr/>
      </dsp:nvSpPr>
      <dsp:spPr>
        <a:xfrm>
          <a:off x="-5126831" y="-785678"/>
          <a:ext cx="6107861" cy="6107861"/>
        </a:xfrm>
        <a:prstGeom prst="blockArc">
          <a:avLst>
            <a:gd name="adj1" fmla="val 18900000"/>
            <a:gd name="adj2" fmla="val 2700000"/>
            <a:gd name="adj3" fmla="val 354"/>
          </a:avLst>
        </a:pr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8A09DE-0C0B-4171-A30E-82B5D6FE4001}">
      <dsp:nvSpPr>
        <dsp:cNvPr id="0" name=""/>
        <dsp:cNvSpPr/>
      </dsp:nvSpPr>
      <dsp:spPr>
        <a:xfrm>
          <a:off x="318235" y="206229"/>
          <a:ext cx="7542081" cy="412277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7245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200" kern="1200" dirty="0" smtClean="0">
              <a:latin typeface="Arial "/>
            </a:rPr>
            <a:t>Igualdade no tratamento dos </a:t>
          </a:r>
          <a:r>
            <a:rPr lang="pt-PT" sz="1200" kern="1200" dirty="0" err="1" smtClean="0">
              <a:latin typeface="Arial "/>
            </a:rPr>
            <a:t>stakeholders</a:t>
          </a:r>
          <a:endParaRPr lang="pt-PT" sz="1200" kern="1200" dirty="0">
            <a:latin typeface="Arial "/>
          </a:endParaRPr>
        </a:p>
      </dsp:txBody>
      <dsp:txXfrm>
        <a:off x="318235" y="206229"/>
        <a:ext cx="7542081" cy="412277"/>
      </dsp:txXfrm>
    </dsp:sp>
    <dsp:sp modelId="{A6DF666F-D96A-4475-ABCD-F2EE6D4ADAC2}">
      <dsp:nvSpPr>
        <dsp:cNvPr id="0" name=""/>
        <dsp:cNvSpPr/>
      </dsp:nvSpPr>
      <dsp:spPr>
        <a:xfrm>
          <a:off x="60562" y="154694"/>
          <a:ext cx="515346" cy="5153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2EB606-A331-4436-8697-0CADE761E831}">
      <dsp:nvSpPr>
        <dsp:cNvPr id="0" name=""/>
        <dsp:cNvSpPr/>
      </dsp:nvSpPr>
      <dsp:spPr>
        <a:xfrm>
          <a:off x="691590" y="825008"/>
          <a:ext cx="7168727" cy="412277"/>
        </a:xfrm>
        <a:prstGeom prst="rect">
          <a:avLst/>
        </a:prstGeom>
        <a:solidFill>
          <a:schemeClr val="accent2">
            <a:shade val="80000"/>
            <a:hueOff val="-5979"/>
            <a:satOff val="-671"/>
            <a:lumOff val="428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7245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200" kern="1200" dirty="0" smtClean="0">
              <a:latin typeface="Arial "/>
            </a:rPr>
            <a:t>Reforço dos direitos dos </a:t>
          </a:r>
          <a:r>
            <a:rPr lang="pt-PT" sz="1200" kern="1200" dirty="0" err="1" smtClean="0">
              <a:latin typeface="Arial "/>
            </a:rPr>
            <a:t>acionistas</a:t>
          </a:r>
          <a:r>
            <a:rPr lang="pt-PT" sz="1200" kern="1200" dirty="0" smtClean="0">
              <a:latin typeface="Arial "/>
            </a:rPr>
            <a:t> e a </a:t>
          </a:r>
          <a:r>
            <a:rPr lang="pt-PT" sz="1200" kern="1200" dirty="0" err="1" smtClean="0">
              <a:latin typeface="Arial "/>
            </a:rPr>
            <a:t>proteção</a:t>
          </a:r>
          <a:r>
            <a:rPr lang="pt-PT" sz="1200" kern="1200" dirty="0" smtClean="0">
              <a:latin typeface="Arial "/>
            </a:rPr>
            <a:t> dos trabalhadores, credores e outras partes interessadas</a:t>
          </a:r>
          <a:endParaRPr lang="pt-PT" sz="1200" kern="1200" dirty="0">
            <a:latin typeface="Arial "/>
          </a:endParaRPr>
        </a:p>
      </dsp:txBody>
      <dsp:txXfrm>
        <a:off x="691590" y="825008"/>
        <a:ext cx="7168727" cy="412277"/>
      </dsp:txXfrm>
    </dsp:sp>
    <dsp:sp modelId="{216F41EA-4109-458D-85E2-812274182ECC}">
      <dsp:nvSpPr>
        <dsp:cNvPr id="0" name=""/>
        <dsp:cNvSpPr/>
      </dsp:nvSpPr>
      <dsp:spPr>
        <a:xfrm>
          <a:off x="409138" y="773020"/>
          <a:ext cx="515346" cy="5153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-5979"/>
              <a:satOff val="-671"/>
              <a:lumOff val="428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A2AC07-6F67-492A-AEF4-A7748F86AC42}">
      <dsp:nvSpPr>
        <dsp:cNvPr id="0" name=""/>
        <dsp:cNvSpPr/>
      </dsp:nvSpPr>
      <dsp:spPr>
        <a:xfrm>
          <a:off x="896186" y="1443334"/>
          <a:ext cx="6964131" cy="412277"/>
        </a:xfrm>
        <a:prstGeom prst="rect">
          <a:avLst/>
        </a:prstGeom>
        <a:solidFill>
          <a:schemeClr val="accent2">
            <a:shade val="80000"/>
            <a:hueOff val="-11957"/>
            <a:satOff val="-1341"/>
            <a:lumOff val="856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7245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200" kern="1200" dirty="0" smtClean="0">
              <a:latin typeface="Arial "/>
            </a:rPr>
            <a:t>Transparência da gestão; Sistema de Regulação de Conflitos </a:t>
          </a:r>
          <a:r>
            <a:rPr lang="pt-PT" sz="1200" kern="1200" dirty="0" err="1" smtClean="0">
              <a:latin typeface="Arial "/>
            </a:rPr>
            <a:t>inter-agentes</a:t>
          </a:r>
          <a:r>
            <a:rPr lang="pt-PT" sz="1200" kern="1200" dirty="0" smtClean="0">
              <a:latin typeface="Arial "/>
            </a:rPr>
            <a:t> (gestores, accionistas, clientes, colaboradores e fornecedores</a:t>
          </a:r>
          <a:endParaRPr lang="pt-PT" sz="1200" kern="1200" dirty="0">
            <a:latin typeface="Arial "/>
          </a:endParaRPr>
        </a:p>
      </dsp:txBody>
      <dsp:txXfrm>
        <a:off x="896186" y="1443334"/>
        <a:ext cx="6964131" cy="412277"/>
      </dsp:txXfrm>
    </dsp:sp>
    <dsp:sp modelId="{C04E4959-CA3B-45B3-A458-D7D8346FFDF1}">
      <dsp:nvSpPr>
        <dsp:cNvPr id="0" name=""/>
        <dsp:cNvSpPr/>
      </dsp:nvSpPr>
      <dsp:spPr>
        <a:xfrm>
          <a:off x="638512" y="1391799"/>
          <a:ext cx="515346" cy="5153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-11957"/>
              <a:satOff val="-1341"/>
              <a:lumOff val="856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A12A1E-18DC-4165-B58D-FC6F5DC61B4A}">
      <dsp:nvSpPr>
        <dsp:cNvPr id="0" name=""/>
        <dsp:cNvSpPr/>
      </dsp:nvSpPr>
      <dsp:spPr>
        <a:xfrm>
          <a:off x="961512" y="2062113"/>
          <a:ext cx="6898805" cy="412277"/>
        </a:xfrm>
        <a:prstGeom prst="rect">
          <a:avLst/>
        </a:prstGeom>
        <a:solidFill>
          <a:schemeClr val="accent2">
            <a:shade val="80000"/>
            <a:hueOff val="-17936"/>
            <a:satOff val="-2012"/>
            <a:lumOff val="1284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7245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200" kern="1200" dirty="0" smtClean="0">
              <a:latin typeface="Arial "/>
            </a:rPr>
            <a:t>Promover a eficiência e a competitividade das empresas</a:t>
          </a:r>
          <a:endParaRPr lang="pt-PT" sz="1200" kern="1200" dirty="0">
            <a:latin typeface="Arial "/>
          </a:endParaRPr>
        </a:p>
      </dsp:txBody>
      <dsp:txXfrm>
        <a:off x="961512" y="2062113"/>
        <a:ext cx="6898805" cy="412277"/>
      </dsp:txXfrm>
    </dsp:sp>
    <dsp:sp modelId="{8DB759A1-758F-4D5F-BD90-4631CFA82906}">
      <dsp:nvSpPr>
        <dsp:cNvPr id="0" name=""/>
        <dsp:cNvSpPr/>
      </dsp:nvSpPr>
      <dsp:spPr>
        <a:xfrm>
          <a:off x="703838" y="2010578"/>
          <a:ext cx="515346" cy="5153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-17936"/>
              <a:satOff val="-2012"/>
              <a:lumOff val="1284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ED8DEF-F56A-4810-8E9C-ADC4C6CA1222}">
      <dsp:nvSpPr>
        <dsp:cNvPr id="0" name=""/>
        <dsp:cNvSpPr/>
      </dsp:nvSpPr>
      <dsp:spPr>
        <a:xfrm>
          <a:off x="896186" y="2680892"/>
          <a:ext cx="6964131" cy="412277"/>
        </a:xfrm>
        <a:prstGeom prst="rect">
          <a:avLst/>
        </a:prstGeom>
        <a:solidFill>
          <a:schemeClr val="accent2">
            <a:shade val="80000"/>
            <a:hueOff val="-23915"/>
            <a:satOff val="-2683"/>
            <a:lumOff val="1712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7245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200" kern="1200" dirty="0" smtClean="0">
              <a:latin typeface="Arial "/>
            </a:rPr>
            <a:t>Exaltar a confiança nos mercados de capitais</a:t>
          </a:r>
          <a:endParaRPr lang="pt-PT" sz="1200" kern="1200" dirty="0">
            <a:latin typeface="Arial "/>
          </a:endParaRPr>
        </a:p>
      </dsp:txBody>
      <dsp:txXfrm>
        <a:off x="896186" y="2680892"/>
        <a:ext cx="6964131" cy="412277"/>
      </dsp:txXfrm>
    </dsp:sp>
    <dsp:sp modelId="{6B8C604F-DAC1-4CEE-83A4-A44B1331339F}">
      <dsp:nvSpPr>
        <dsp:cNvPr id="0" name=""/>
        <dsp:cNvSpPr/>
      </dsp:nvSpPr>
      <dsp:spPr>
        <a:xfrm>
          <a:off x="638512" y="2629357"/>
          <a:ext cx="515346" cy="5153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-23915"/>
              <a:satOff val="-2683"/>
              <a:lumOff val="1712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1006F5-8890-4472-90A1-A6FCA3DE9A51}">
      <dsp:nvSpPr>
        <dsp:cNvPr id="0" name=""/>
        <dsp:cNvSpPr/>
      </dsp:nvSpPr>
      <dsp:spPr>
        <a:xfrm>
          <a:off x="691590" y="3299217"/>
          <a:ext cx="7168727" cy="412277"/>
        </a:xfrm>
        <a:prstGeom prst="rect">
          <a:avLst/>
        </a:prstGeom>
        <a:solidFill>
          <a:schemeClr val="accent2">
            <a:shade val="80000"/>
            <a:hueOff val="-29893"/>
            <a:satOff val="-3353"/>
            <a:lumOff val="214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7245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200" kern="1200" dirty="0" smtClean="0">
              <a:latin typeface="Arial "/>
            </a:rPr>
            <a:t>Desenvolver o alinhamento de interesses na organização</a:t>
          </a:r>
          <a:endParaRPr lang="pt-PT" sz="1200" kern="1200" dirty="0">
            <a:latin typeface="Arial "/>
          </a:endParaRPr>
        </a:p>
      </dsp:txBody>
      <dsp:txXfrm>
        <a:off x="691590" y="3299217"/>
        <a:ext cx="7168727" cy="412277"/>
      </dsp:txXfrm>
    </dsp:sp>
    <dsp:sp modelId="{9CD8EE86-939C-4ADD-A010-8B220B5D8F65}">
      <dsp:nvSpPr>
        <dsp:cNvPr id="0" name=""/>
        <dsp:cNvSpPr/>
      </dsp:nvSpPr>
      <dsp:spPr>
        <a:xfrm>
          <a:off x="433916" y="3247683"/>
          <a:ext cx="515346" cy="5153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-29893"/>
              <a:satOff val="-3353"/>
              <a:lumOff val="214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08B057-5BD1-4425-8814-CF0E92CF5D0C}">
      <dsp:nvSpPr>
        <dsp:cNvPr id="0" name=""/>
        <dsp:cNvSpPr/>
      </dsp:nvSpPr>
      <dsp:spPr>
        <a:xfrm>
          <a:off x="318235" y="3917997"/>
          <a:ext cx="7542081" cy="412277"/>
        </a:xfrm>
        <a:prstGeom prst="rect">
          <a:avLst/>
        </a:prstGeom>
        <a:solidFill>
          <a:schemeClr val="accent2">
            <a:shade val="80000"/>
            <a:hueOff val="-35872"/>
            <a:satOff val="-4024"/>
            <a:lumOff val="2568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7245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200" kern="1200" dirty="0" err="1" smtClean="0">
              <a:latin typeface="Arial "/>
            </a:rPr>
            <a:t>Accountability</a:t>
          </a:r>
          <a:r>
            <a:rPr lang="pt-PT" sz="1200" kern="1200" dirty="0" smtClean="0">
              <a:latin typeface="Arial "/>
            </a:rPr>
            <a:t> (prestação de contas, responsabilidade e KPI-</a:t>
          </a:r>
          <a:r>
            <a:rPr lang="pt-PT" sz="1200" kern="1200" dirty="0" err="1" smtClean="0">
              <a:latin typeface="Arial "/>
            </a:rPr>
            <a:t>Key</a:t>
          </a:r>
          <a:r>
            <a:rPr lang="pt-PT" sz="1200" kern="1200" dirty="0" smtClean="0">
              <a:latin typeface="Arial "/>
            </a:rPr>
            <a:t> Performance </a:t>
          </a:r>
          <a:r>
            <a:rPr lang="pt-PT" sz="1200" kern="1200" dirty="0" err="1" smtClean="0">
              <a:latin typeface="Arial "/>
            </a:rPr>
            <a:t>Indicator</a:t>
          </a:r>
          <a:r>
            <a:rPr lang="pt-PT" sz="1200" kern="1200" dirty="0" smtClean="0">
              <a:latin typeface="Arial "/>
            </a:rPr>
            <a:t>);</a:t>
          </a:r>
          <a:endParaRPr lang="pt-PT" sz="1200" kern="1200" dirty="0">
            <a:latin typeface="Arial "/>
          </a:endParaRPr>
        </a:p>
      </dsp:txBody>
      <dsp:txXfrm>
        <a:off x="318235" y="3917997"/>
        <a:ext cx="7542081" cy="412277"/>
      </dsp:txXfrm>
    </dsp:sp>
    <dsp:sp modelId="{985BB25A-08C3-44DB-BBCC-DA45AD2A4FDE}">
      <dsp:nvSpPr>
        <dsp:cNvPr id="0" name=""/>
        <dsp:cNvSpPr/>
      </dsp:nvSpPr>
      <dsp:spPr>
        <a:xfrm>
          <a:off x="60562" y="3866462"/>
          <a:ext cx="515346" cy="5153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-35872"/>
              <a:satOff val="-4024"/>
              <a:lumOff val="2568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61E800-3626-477D-9842-5041CFC21F80}">
      <dsp:nvSpPr>
        <dsp:cNvPr id="0" name=""/>
        <dsp:cNvSpPr/>
      </dsp:nvSpPr>
      <dsp:spPr>
        <a:xfrm>
          <a:off x="0" y="0"/>
          <a:ext cx="4064000" cy="4064000"/>
        </a:xfrm>
        <a:prstGeom prst="triangle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235268-3DD3-4763-8435-6F0A31A768C6}">
      <dsp:nvSpPr>
        <dsp:cNvPr id="0" name=""/>
        <dsp:cNvSpPr/>
      </dsp:nvSpPr>
      <dsp:spPr>
        <a:xfrm>
          <a:off x="2743199" y="408582"/>
          <a:ext cx="2641600" cy="9620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500" kern="120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Remuneração</a:t>
          </a:r>
          <a:r>
            <a:rPr lang="pt-PT" sz="25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pt-PT" sz="2500" kern="120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de Executivos</a:t>
          </a:r>
          <a:endParaRPr lang="pt-PT" sz="2500" kern="1200" dirty="0">
            <a:solidFill>
              <a:schemeClr val="bg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90161" y="455544"/>
        <a:ext cx="2547676" cy="868101"/>
      </dsp:txXfrm>
    </dsp:sp>
    <dsp:sp modelId="{30AF6359-6489-48F1-BA18-3B795171EAAC}">
      <dsp:nvSpPr>
        <dsp:cNvPr id="0" name=""/>
        <dsp:cNvSpPr/>
      </dsp:nvSpPr>
      <dsp:spPr>
        <a:xfrm>
          <a:off x="2743199" y="1490860"/>
          <a:ext cx="2641600" cy="9620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-17936"/>
              <a:satOff val="-2012"/>
              <a:lumOff val="1284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500" kern="120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Conselho de administração</a:t>
          </a:r>
          <a:endParaRPr lang="pt-PT" sz="2500" kern="1200" dirty="0">
            <a:solidFill>
              <a:schemeClr val="bg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90161" y="1537822"/>
        <a:ext cx="2547676" cy="868101"/>
      </dsp:txXfrm>
    </dsp:sp>
    <dsp:sp modelId="{0C1CA7C4-42CC-4275-BFC7-8BBD85FC9C60}">
      <dsp:nvSpPr>
        <dsp:cNvPr id="0" name=""/>
        <dsp:cNvSpPr/>
      </dsp:nvSpPr>
      <dsp:spPr>
        <a:xfrm>
          <a:off x="2743199" y="2573139"/>
          <a:ext cx="2641600" cy="9620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-35872"/>
              <a:satOff val="-4024"/>
              <a:lumOff val="2568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500" kern="120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Concentração da Propriedade</a:t>
          </a:r>
          <a:endParaRPr lang="pt-PT" sz="2500" kern="1200" dirty="0">
            <a:solidFill>
              <a:schemeClr val="bg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90161" y="2620101"/>
        <a:ext cx="2547676" cy="86810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E75254-A69E-4E78-98B2-8D5F2AF7F52A}">
      <dsp:nvSpPr>
        <dsp:cNvPr id="0" name=""/>
        <dsp:cNvSpPr/>
      </dsp:nvSpPr>
      <dsp:spPr>
        <a:xfrm>
          <a:off x="2590531" y="2520280"/>
          <a:ext cx="628255" cy="11971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14127" y="0"/>
              </a:lnTo>
              <a:lnTo>
                <a:pt x="314127" y="1197133"/>
              </a:lnTo>
              <a:lnTo>
                <a:pt x="628255" y="1197133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500" kern="1200"/>
        </a:p>
      </dsp:txBody>
      <dsp:txXfrm>
        <a:off x="2870859" y="3085047"/>
        <a:ext cx="67598" cy="67598"/>
      </dsp:txXfrm>
    </dsp:sp>
    <dsp:sp modelId="{0B2E68FF-D22B-4EF3-AB79-3AF681524322}">
      <dsp:nvSpPr>
        <dsp:cNvPr id="0" name=""/>
        <dsp:cNvSpPr/>
      </dsp:nvSpPr>
      <dsp:spPr>
        <a:xfrm>
          <a:off x="2590531" y="2474560"/>
          <a:ext cx="62825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28255" y="4572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500" kern="1200"/>
        </a:p>
      </dsp:txBody>
      <dsp:txXfrm>
        <a:off x="2888952" y="2504573"/>
        <a:ext cx="31412" cy="31412"/>
      </dsp:txXfrm>
    </dsp:sp>
    <dsp:sp modelId="{DD3FE0C6-78D2-41F9-B461-652C4D11B94F}">
      <dsp:nvSpPr>
        <dsp:cNvPr id="0" name=""/>
        <dsp:cNvSpPr/>
      </dsp:nvSpPr>
      <dsp:spPr>
        <a:xfrm>
          <a:off x="2590531" y="1323146"/>
          <a:ext cx="628255" cy="1197133"/>
        </a:xfrm>
        <a:custGeom>
          <a:avLst/>
          <a:gdLst/>
          <a:ahLst/>
          <a:cxnLst/>
          <a:rect l="0" t="0" r="0" b="0"/>
          <a:pathLst>
            <a:path>
              <a:moveTo>
                <a:pt x="0" y="1197133"/>
              </a:moveTo>
              <a:lnTo>
                <a:pt x="314127" y="1197133"/>
              </a:lnTo>
              <a:lnTo>
                <a:pt x="314127" y="0"/>
              </a:lnTo>
              <a:lnTo>
                <a:pt x="628255" y="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500" kern="1200"/>
        </a:p>
      </dsp:txBody>
      <dsp:txXfrm>
        <a:off x="2870859" y="1887914"/>
        <a:ext cx="67598" cy="67598"/>
      </dsp:txXfrm>
    </dsp:sp>
    <dsp:sp modelId="{75B301F2-193C-4748-96EC-637BFC0706C9}">
      <dsp:nvSpPr>
        <dsp:cNvPr id="0" name=""/>
        <dsp:cNvSpPr/>
      </dsp:nvSpPr>
      <dsp:spPr>
        <a:xfrm rot="16200000">
          <a:off x="-408602" y="2041426"/>
          <a:ext cx="5040560" cy="95770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Concentração da propriedade</a:t>
          </a:r>
          <a:endParaRPr lang="pt-PT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-408602" y="2041426"/>
        <a:ext cx="5040560" cy="957706"/>
      </dsp:txXfrm>
    </dsp:sp>
    <dsp:sp modelId="{B84BBA4C-41A5-4371-8C21-EA25663F91FB}">
      <dsp:nvSpPr>
        <dsp:cNvPr id="0" name=""/>
        <dsp:cNvSpPr/>
      </dsp:nvSpPr>
      <dsp:spPr>
        <a:xfrm>
          <a:off x="3218786" y="844293"/>
          <a:ext cx="3141276" cy="95770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Os </a:t>
          </a:r>
          <a:r>
            <a:rPr lang="pt-PT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grandes </a:t>
          </a:r>
          <a:r>
            <a:rPr lang="pt-PT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accionistas da empresa têm um forte incentivo para controlar a gestão com maior proximidade</a:t>
          </a:r>
          <a:endParaRPr lang="pt-PT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18786" y="844293"/>
        <a:ext cx="3141276" cy="957706"/>
      </dsp:txXfrm>
    </dsp:sp>
    <dsp:sp modelId="{AAF60D31-0768-473A-90C1-F551DF085D62}">
      <dsp:nvSpPr>
        <dsp:cNvPr id="0" name=""/>
        <dsp:cNvSpPr/>
      </dsp:nvSpPr>
      <dsp:spPr>
        <a:xfrm>
          <a:off x="3218786" y="2041426"/>
          <a:ext cx="3141276" cy="95770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Envolve tempo, esforço e investimento -controlo mais próximo.</a:t>
          </a:r>
          <a:endParaRPr lang="pt-PT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18786" y="2041426"/>
        <a:ext cx="3141276" cy="957706"/>
      </dsp:txXfrm>
    </dsp:sp>
    <dsp:sp modelId="{09F0B768-3522-408F-98F3-E80F9A83E407}">
      <dsp:nvSpPr>
        <dsp:cNvPr id="0" name=""/>
        <dsp:cNvSpPr/>
      </dsp:nvSpPr>
      <dsp:spPr>
        <a:xfrm>
          <a:off x="3218786" y="3238559"/>
          <a:ext cx="3141276" cy="95770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Presença nos Conselhos de Administração, acentuando a sua capacidade para um controlo efectivo. (Com a excepção das instituições financeiras).</a:t>
          </a:r>
          <a:endParaRPr lang="pt-PT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18786" y="3238559"/>
        <a:ext cx="3141276" cy="95770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D5CA7C-3FE6-49FC-911D-109D9AA12BD4}">
      <dsp:nvSpPr>
        <dsp:cNvPr id="0" name=""/>
        <dsp:cNvSpPr/>
      </dsp:nvSpPr>
      <dsp:spPr>
        <a:xfrm rot="16200000">
          <a:off x="-1019981" y="1020725"/>
          <a:ext cx="3976216" cy="1934765"/>
        </a:xfrm>
        <a:prstGeom prst="flowChartManualOperation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065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9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Insiders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O CEO e outros gestores de topo (no activo). </a:t>
          </a:r>
          <a:endParaRPr lang="pt-PT" sz="1800" i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744" y="795243"/>
        <a:ext cx="1934765" cy="2385730"/>
      </dsp:txXfrm>
    </dsp:sp>
    <dsp:sp modelId="{BA712B69-6A86-4346-A359-13B8991A357D}">
      <dsp:nvSpPr>
        <dsp:cNvPr id="0" name=""/>
        <dsp:cNvSpPr/>
      </dsp:nvSpPr>
      <dsp:spPr>
        <a:xfrm rot="16200000">
          <a:off x="1059892" y="1020725"/>
          <a:ext cx="3976216" cy="1934765"/>
        </a:xfrm>
        <a:prstGeom prst="flowChartManualOperation">
          <a:avLst/>
        </a:prstGeom>
        <a:solidFill>
          <a:schemeClr val="accent2">
            <a:shade val="80000"/>
            <a:hueOff val="-17936"/>
            <a:satOff val="-2012"/>
            <a:lumOff val="1284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065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9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Related</a:t>
          </a:r>
          <a:r>
            <a:rPr lang="pt-PT" sz="19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Outsiders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Indivíduos não envolvidos nas operações do dia a dia, mas que têm uma relação com a empresa.</a:t>
          </a:r>
          <a:endParaRPr lang="pt-PT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2080617" y="795243"/>
        <a:ext cx="1934765" cy="2385730"/>
      </dsp:txXfrm>
    </dsp:sp>
    <dsp:sp modelId="{1BC91CAB-D55A-4562-9158-4EF485E16B52}">
      <dsp:nvSpPr>
        <dsp:cNvPr id="0" name=""/>
        <dsp:cNvSpPr/>
      </dsp:nvSpPr>
      <dsp:spPr>
        <a:xfrm rot="16200000">
          <a:off x="3139765" y="1020725"/>
          <a:ext cx="3976216" cy="1934765"/>
        </a:xfrm>
        <a:prstGeom prst="flowChartManualOperation">
          <a:avLst/>
        </a:prstGeom>
        <a:solidFill>
          <a:schemeClr val="accent2">
            <a:shade val="80000"/>
            <a:hueOff val="-35872"/>
            <a:satOff val="-4024"/>
            <a:lumOff val="2568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Outsiders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pt-PT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indivíduos independentes da empresa quer em termos das operações do dia a dia quer em termos de outras relações</a:t>
          </a:r>
          <a:endParaRPr lang="pt-PT" sz="1800" kern="1200" dirty="0" smtClean="0"/>
        </a:p>
      </dsp:txBody>
      <dsp:txXfrm rot="5400000">
        <a:off x="4160490" y="795243"/>
        <a:ext cx="1934765" cy="238573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4C83C0-BE34-43CF-A647-A879061A3DCD}">
      <dsp:nvSpPr>
        <dsp:cNvPr id="0" name=""/>
        <dsp:cNvSpPr/>
      </dsp:nvSpPr>
      <dsp:spPr>
        <a:xfrm>
          <a:off x="0" y="0"/>
          <a:ext cx="4409771" cy="4409771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2751E83-4D0E-41E6-87A8-AED988A9D5CB}">
      <dsp:nvSpPr>
        <dsp:cNvPr id="0" name=""/>
        <dsp:cNvSpPr/>
      </dsp:nvSpPr>
      <dsp:spPr>
        <a:xfrm>
          <a:off x="2204885" y="0"/>
          <a:ext cx="5355954" cy="440977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900" b="0" kern="120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Promover maior diversidade de origem, experiência e competências dos membros do Conselho de Administração</a:t>
          </a:r>
          <a:endParaRPr lang="pt-PT" sz="1900" b="0" kern="1200" dirty="0">
            <a:solidFill>
              <a:schemeClr val="bg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04885" y="0"/>
        <a:ext cx="5355954" cy="937076"/>
      </dsp:txXfrm>
    </dsp:sp>
    <dsp:sp modelId="{07155B59-1220-45FE-A862-93CE6AD5CCD1}">
      <dsp:nvSpPr>
        <dsp:cNvPr id="0" name=""/>
        <dsp:cNvSpPr/>
      </dsp:nvSpPr>
      <dsp:spPr>
        <a:xfrm>
          <a:off x="578782" y="937076"/>
          <a:ext cx="3252206" cy="3252206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shade val="80000"/>
            <a:hueOff val="-11957"/>
            <a:satOff val="-1341"/>
            <a:lumOff val="856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F99B837-7950-4A02-9402-8CB3F5E0A5B6}">
      <dsp:nvSpPr>
        <dsp:cNvPr id="0" name=""/>
        <dsp:cNvSpPr/>
      </dsp:nvSpPr>
      <dsp:spPr>
        <a:xfrm>
          <a:off x="2204885" y="937076"/>
          <a:ext cx="5355954" cy="325220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-11957"/>
              <a:satOff val="-1341"/>
              <a:lumOff val="856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900" b="0" kern="120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Fortalecer os sistemas de controlo da contabilidade e da gestão interna.</a:t>
          </a:r>
          <a:endParaRPr lang="pt-PT" sz="1900" b="0" kern="1200" dirty="0">
            <a:solidFill>
              <a:schemeClr val="bg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04885" y="937076"/>
        <a:ext cx="5355954" cy="937076"/>
      </dsp:txXfrm>
    </dsp:sp>
    <dsp:sp modelId="{3A8216B8-3177-49CD-A846-98A9CD865BB6}">
      <dsp:nvSpPr>
        <dsp:cNvPr id="0" name=""/>
        <dsp:cNvSpPr/>
      </dsp:nvSpPr>
      <dsp:spPr>
        <a:xfrm>
          <a:off x="1157564" y="1874152"/>
          <a:ext cx="2094641" cy="2094641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shade val="80000"/>
            <a:hueOff val="-23915"/>
            <a:satOff val="-2683"/>
            <a:lumOff val="1712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25777E2-0CA9-4942-ABA6-D72CDC14B70B}">
      <dsp:nvSpPr>
        <dsp:cNvPr id="0" name=""/>
        <dsp:cNvSpPr/>
      </dsp:nvSpPr>
      <dsp:spPr>
        <a:xfrm>
          <a:off x="2204885" y="1874152"/>
          <a:ext cx="5355954" cy="209464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-23915"/>
              <a:satOff val="-2683"/>
              <a:lumOff val="1712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900" b="0" kern="120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Estabelecer processos formais para uma avaliação regular e consistente do desempenho da administração</a:t>
          </a:r>
          <a:endParaRPr lang="pt-PT" sz="1900" b="0" kern="1200" dirty="0">
            <a:solidFill>
              <a:schemeClr val="bg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04885" y="1874152"/>
        <a:ext cx="5355954" cy="937076"/>
      </dsp:txXfrm>
    </dsp:sp>
    <dsp:sp modelId="{9FC2F2FB-EA7B-406B-BD7D-80B5A72FA1DB}">
      <dsp:nvSpPr>
        <dsp:cNvPr id="0" name=""/>
        <dsp:cNvSpPr/>
      </dsp:nvSpPr>
      <dsp:spPr>
        <a:xfrm>
          <a:off x="1736347" y="2811229"/>
          <a:ext cx="937076" cy="937076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shade val="80000"/>
            <a:hueOff val="-35872"/>
            <a:satOff val="-4024"/>
            <a:lumOff val="2568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4E65831-B4B3-435D-866F-7B425DAA8690}">
      <dsp:nvSpPr>
        <dsp:cNvPr id="0" name=""/>
        <dsp:cNvSpPr/>
      </dsp:nvSpPr>
      <dsp:spPr>
        <a:xfrm>
          <a:off x="2204885" y="2811229"/>
          <a:ext cx="5355954" cy="93707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-35872"/>
              <a:satOff val="-4024"/>
              <a:lumOff val="2568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900" b="0" kern="120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Indivíduos independentes da empresa quer em termos das operações do dia a dia quer em termos de outras relações </a:t>
          </a:r>
          <a:endParaRPr lang="pt-PT" sz="1900" b="0" kern="1200" dirty="0">
            <a:solidFill>
              <a:schemeClr val="bg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04885" y="2811229"/>
        <a:ext cx="5355954" cy="93707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CDE1E7-2DBE-4301-A86D-AD2F299E94B0}">
      <dsp:nvSpPr>
        <dsp:cNvPr id="0" name=""/>
        <dsp:cNvSpPr/>
      </dsp:nvSpPr>
      <dsp:spPr>
        <a:xfrm>
          <a:off x="3385" y="583002"/>
          <a:ext cx="2960801" cy="2960801"/>
        </a:xfrm>
        <a:prstGeom prst="ellipse">
          <a:avLst/>
        </a:prstGeom>
        <a:solidFill>
          <a:schemeClr val="accent2">
            <a:shade val="80000"/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2943" tIns="17780" rIns="162943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Salários, prémios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e sistemas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de incentivos de longo prazo.</a:t>
          </a:r>
          <a:endParaRPr lang="pt-PT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6984" y="1016601"/>
        <a:ext cx="2093603" cy="2093603"/>
      </dsp:txXfrm>
    </dsp:sp>
    <dsp:sp modelId="{E756D109-F071-46B9-9E66-F61E95B74A80}">
      <dsp:nvSpPr>
        <dsp:cNvPr id="0" name=""/>
        <dsp:cNvSpPr/>
      </dsp:nvSpPr>
      <dsp:spPr>
        <a:xfrm>
          <a:off x="2372027" y="583002"/>
          <a:ext cx="2960801" cy="2960801"/>
        </a:xfrm>
        <a:prstGeom prst="ellipse">
          <a:avLst/>
        </a:prstGeom>
        <a:solidFill>
          <a:schemeClr val="accent2">
            <a:shade val="80000"/>
            <a:alpha val="50000"/>
            <a:hueOff val="-27785"/>
            <a:satOff val="-4869"/>
            <a:lumOff val="2454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2943" tIns="17780" rIns="162943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Decisões executivas são complexas e não rotineiras (pelo que a supervisão não é suficiente para avaliar da qualidade das decisões).</a:t>
          </a:r>
          <a:endParaRPr lang="pt-PT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05626" y="1016601"/>
        <a:ext cx="2093603" cy="2093603"/>
      </dsp:txXfrm>
    </dsp:sp>
    <dsp:sp modelId="{15551A1B-C8BE-4EA3-AC4F-5B52366D895A}">
      <dsp:nvSpPr>
        <dsp:cNvPr id="0" name=""/>
        <dsp:cNvSpPr/>
      </dsp:nvSpPr>
      <dsp:spPr>
        <a:xfrm>
          <a:off x="4740668" y="583002"/>
          <a:ext cx="2960801" cy="2960801"/>
        </a:xfrm>
        <a:prstGeom prst="ellipse">
          <a:avLst/>
        </a:prstGeom>
        <a:solidFill>
          <a:schemeClr val="accent2">
            <a:shade val="80000"/>
            <a:alpha val="50000"/>
            <a:hueOff val="-27785"/>
            <a:satOff val="-4869"/>
            <a:lumOff val="2454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2943" tIns="17780" rIns="162943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Em alternativa à supervisão a avaliação dos gestores pelos resultados financeiros torna-se difícil pela influência de vários factores que transcendem os executivos (a imprevisibilidade económica ou jurídica).</a:t>
          </a:r>
          <a:endParaRPr lang="pt-PT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174267" y="1016601"/>
        <a:ext cx="2093603" cy="209360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909DA5-C0BD-4B21-9196-453DF8239567}">
      <dsp:nvSpPr>
        <dsp:cNvPr id="0" name=""/>
        <dsp:cNvSpPr/>
      </dsp:nvSpPr>
      <dsp:spPr>
        <a:xfrm rot="5400000">
          <a:off x="345068" y="1519033"/>
          <a:ext cx="1289625" cy="146819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8FC519-0725-4626-AF3B-E252919C2168}">
      <dsp:nvSpPr>
        <dsp:cNvPr id="0" name=""/>
        <dsp:cNvSpPr/>
      </dsp:nvSpPr>
      <dsp:spPr>
        <a:xfrm>
          <a:off x="3396" y="89458"/>
          <a:ext cx="2170969" cy="1519608"/>
        </a:xfrm>
        <a:prstGeom prst="roundRect">
          <a:avLst>
            <a:gd name="adj" fmla="val 1667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Aquisição de empresas subvalorizadas, por parte de outras</a:t>
          </a:r>
          <a:endParaRPr lang="pt-PT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7591" y="163653"/>
        <a:ext cx="2022579" cy="1371218"/>
      </dsp:txXfrm>
    </dsp:sp>
    <dsp:sp modelId="{89E164BD-55A4-4F87-B208-B15657636CDD}">
      <dsp:nvSpPr>
        <dsp:cNvPr id="0" name=""/>
        <dsp:cNvSpPr/>
      </dsp:nvSpPr>
      <dsp:spPr>
        <a:xfrm>
          <a:off x="2174365" y="234387"/>
          <a:ext cx="1578956" cy="12282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Mercado como mecanismo externo, acontece quando os mecanismos internos falharam.</a:t>
          </a:r>
          <a:endParaRPr lang="pt-PT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74365" y="234387"/>
        <a:ext cx="1578956" cy="1228214"/>
      </dsp:txXfrm>
    </dsp:sp>
    <dsp:sp modelId="{D261D22C-810B-4955-9646-FC1EB2936E36}">
      <dsp:nvSpPr>
        <dsp:cNvPr id="0" name=""/>
        <dsp:cNvSpPr/>
      </dsp:nvSpPr>
      <dsp:spPr>
        <a:xfrm rot="5400000">
          <a:off x="2145033" y="3226055"/>
          <a:ext cx="1289625" cy="146819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50000"/>
            <a:hueOff val="-3809"/>
            <a:satOff val="-2729"/>
            <a:lumOff val="1119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A35A2F-B4AE-48FE-9060-C7BDD3DB72F9}">
      <dsp:nvSpPr>
        <dsp:cNvPr id="0" name=""/>
        <dsp:cNvSpPr/>
      </dsp:nvSpPr>
      <dsp:spPr>
        <a:xfrm>
          <a:off x="1803360" y="1796479"/>
          <a:ext cx="2170969" cy="1519608"/>
        </a:xfrm>
        <a:prstGeom prst="roundRect">
          <a:avLst>
            <a:gd name="adj" fmla="val 16670"/>
          </a:avLst>
        </a:prstGeom>
        <a:solidFill>
          <a:schemeClr val="accent2">
            <a:shade val="80000"/>
            <a:hueOff val="-17936"/>
            <a:satOff val="-2012"/>
            <a:lumOff val="1284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OPA</a:t>
          </a:r>
          <a:endParaRPr lang="pt-PT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77555" y="1870674"/>
        <a:ext cx="2022579" cy="1371218"/>
      </dsp:txXfrm>
    </dsp:sp>
    <dsp:sp modelId="{1A2D3AC0-618A-4ECC-9C9D-E55B1857F3B5}">
      <dsp:nvSpPr>
        <dsp:cNvPr id="0" name=""/>
        <dsp:cNvSpPr/>
      </dsp:nvSpPr>
      <dsp:spPr>
        <a:xfrm>
          <a:off x="3974330" y="1941409"/>
          <a:ext cx="1578956" cy="12282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A aquisição funciona de duas formas distintas, como mecanismo de controlo ou como investimento</a:t>
          </a:r>
          <a:r>
            <a:rPr lang="pt-PT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pt-PT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74330" y="1941409"/>
        <a:ext cx="1578956" cy="1228214"/>
      </dsp:txXfrm>
    </dsp:sp>
    <dsp:sp modelId="{87EF64DD-6D02-47B8-ABA4-0F602A40C048}">
      <dsp:nvSpPr>
        <dsp:cNvPr id="0" name=""/>
        <dsp:cNvSpPr/>
      </dsp:nvSpPr>
      <dsp:spPr>
        <a:xfrm>
          <a:off x="3603325" y="3503501"/>
          <a:ext cx="2170969" cy="1519608"/>
        </a:xfrm>
        <a:prstGeom prst="roundRect">
          <a:avLst>
            <a:gd name="adj" fmla="val 16670"/>
          </a:avLst>
        </a:prstGeom>
        <a:solidFill>
          <a:schemeClr val="accent2">
            <a:shade val="80000"/>
            <a:hueOff val="-35872"/>
            <a:satOff val="-4024"/>
            <a:lumOff val="2568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Por norma há uma substituição dos </a:t>
          </a:r>
          <a:r>
            <a:rPr lang="pt-PT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orgãos</a:t>
          </a:r>
          <a:r>
            <a:rPr lang="pt-PT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de gestão</a:t>
          </a:r>
          <a:r>
            <a:rPr lang="pt-PT" sz="1800" kern="1200" dirty="0" smtClean="0"/>
            <a:t>.</a:t>
          </a:r>
          <a:endParaRPr lang="pt-PT" sz="1800" kern="1200" dirty="0"/>
        </a:p>
      </dsp:txBody>
      <dsp:txXfrm>
        <a:off x="3677520" y="3577696"/>
        <a:ext cx="2022579" cy="1371218"/>
      </dsp:txXfrm>
    </dsp:sp>
    <dsp:sp modelId="{7D9D35A7-C196-4109-A024-12DD34C12CDC}">
      <dsp:nvSpPr>
        <dsp:cNvPr id="0" name=""/>
        <dsp:cNvSpPr/>
      </dsp:nvSpPr>
      <dsp:spPr>
        <a:xfrm>
          <a:off x="5774295" y="3648430"/>
          <a:ext cx="1578956" cy="12282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Perante este cenário hipotético os gestores  tem 2 opções, ou aceitam ou rejeitam</a:t>
          </a:r>
          <a:endParaRPr lang="pt-PT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774295" y="3648430"/>
        <a:ext cx="1578956" cy="122821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CBF07B-2740-4426-A28F-15C25483A10E}">
      <dsp:nvSpPr>
        <dsp:cNvPr id="0" name=""/>
        <dsp:cNvSpPr/>
      </dsp:nvSpPr>
      <dsp:spPr>
        <a:xfrm rot="5400000">
          <a:off x="-116851" y="117850"/>
          <a:ext cx="779008" cy="545305"/>
        </a:xfrm>
        <a:prstGeom prst="chevron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500" kern="1200" dirty="0" smtClean="0"/>
            <a:t>1</a:t>
          </a:r>
          <a:endParaRPr lang="pt-PT" sz="1500" kern="1200" dirty="0"/>
        </a:p>
      </dsp:txBody>
      <dsp:txXfrm rot="-5400000">
        <a:off x="1" y="273652"/>
        <a:ext cx="545305" cy="233703"/>
      </dsp:txXfrm>
    </dsp:sp>
    <dsp:sp modelId="{891A51EC-10E6-4E6D-9ABF-25504B865F5F}">
      <dsp:nvSpPr>
        <dsp:cNvPr id="0" name=""/>
        <dsp:cNvSpPr/>
      </dsp:nvSpPr>
      <dsp:spPr>
        <a:xfrm rot="5400000">
          <a:off x="3475859" y="-2929554"/>
          <a:ext cx="506355" cy="636746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[EUA] : os accionistas que integram o grupo geral dos investidores são o grupo de interessados mais importante.</a:t>
          </a:r>
          <a:endParaRPr lang="pt-PT" sz="1100" kern="1200" dirty="0"/>
        </a:p>
      </dsp:txBody>
      <dsp:txXfrm rot="-5400000">
        <a:off x="545306" y="25717"/>
        <a:ext cx="6342744" cy="456919"/>
      </dsp:txXfrm>
    </dsp:sp>
    <dsp:sp modelId="{0566DFA3-FEB4-4B3D-AEFB-FA88B155BC8F}">
      <dsp:nvSpPr>
        <dsp:cNvPr id="0" name=""/>
        <dsp:cNvSpPr/>
      </dsp:nvSpPr>
      <dsp:spPr>
        <a:xfrm rot="5400000">
          <a:off x="-116851" y="796941"/>
          <a:ext cx="779008" cy="545305"/>
        </a:xfrm>
        <a:prstGeom prst="chevron">
          <a:avLst/>
        </a:prstGeom>
        <a:solidFill>
          <a:schemeClr val="accent2">
            <a:shade val="80000"/>
            <a:hueOff val="-7174"/>
            <a:satOff val="-805"/>
            <a:lumOff val="5136"/>
            <a:alphaOff val="0"/>
          </a:schemeClr>
        </a:solidFill>
        <a:ln w="25400" cap="flat" cmpd="sng" algn="ctr">
          <a:solidFill>
            <a:schemeClr val="accent2">
              <a:shade val="80000"/>
              <a:hueOff val="-7174"/>
              <a:satOff val="-805"/>
              <a:lumOff val="513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500" kern="1200" dirty="0" smtClean="0"/>
            <a:t>2</a:t>
          </a:r>
          <a:endParaRPr lang="pt-PT" sz="1500" kern="1200" dirty="0"/>
        </a:p>
      </dsp:txBody>
      <dsp:txXfrm rot="-5400000">
        <a:off x="1" y="952743"/>
        <a:ext cx="545305" cy="233703"/>
      </dsp:txXfrm>
    </dsp:sp>
    <dsp:sp modelId="{C39E2006-7568-433E-B4D5-0120F011BFC7}">
      <dsp:nvSpPr>
        <dsp:cNvPr id="0" name=""/>
        <dsp:cNvSpPr/>
      </dsp:nvSpPr>
      <dsp:spPr>
        <a:xfrm rot="5400000">
          <a:off x="3475859" y="-2250462"/>
          <a:ext cx="506355" cy="636746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-7174"/>
              <a:satOff val="-805"/>
              <a:lumOff val="513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100" b="1" kern="1200" smtClean="0">
              <a:latin typeface="Arial" panose="020B0604020202020204" pitchFamily="34" charset="0"/>
              <a:cs typeface="Arial" panose="020B0604020202020204" pitchFamily="34" charset="0"/>
            </a:rPr>
            <a:t>Há quem entenda que as empresas eticamente responsáveis têm mecanismos 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100" b="1" kern="1200" smtClean="0">
              <a:latin typeface="Arial" panose="020B0604020202020204" pitchFamily="34" charset="0"/>
              <a:cs typeface="Arial" panose="020B0604020202020204" pitchFamily="34" charset="0"/>
            </a:rPr>
            <a:t>de governo que servem os interesses de todos interessados</a:t>
          </a:r>
          <a:endParaRPr lang="pt-PT" sz="1100" kern="1200" dirty="0"/>
        </a:p>
      </dsp:txBody>
      <dsp:txXfrm rot="-5400000">
        <a:off x="545306" y="704809"/>
        <a:ext cx="6342744" cy="456919"/>
      </dsp:txXfrm>
    </dsp:sp>
    <dsp:sp modelId="{0C7E4F47-E0DE-42A2-8739-D6965DAF98ED}">
      <dsp:nvSpPr>
        <dsp:cNvPr id="0" name=""/>
        <dsp:cNvSpPr/>
      </dsp:nvSpPr>
      <dsp:spPr>
        <a:xfrm rot="5400000">
          <a:off x="-116851" y="1476033"/>
          <a:ext cx="779008" cy="545305"/>
        </a:xfrm>
        <a:prstGeom prst="chevron">
          <a:avLst/>
        </a:prstGeom>
        <a:solidFill>
          <a:schemeClr val="accent2">
            <a:shade val="80000"/>
            <a:hueOff val="-14349"/>
            <a:satOff val="-1610"/>
            <a:lumOff val="10272"/>
            <a:alphaOff val="0"/>
          </a:schemeClr>
        </a:solidFill>
        <a:ln w="25400" cap="flat" cmpd="sng" algn="ctr">
          <a:solidFill>
            <a:schemeClr val="accent2">
              <a:shade val="80000"/>
              <a:hueOff val="-14349"/>
              <a:satOff val="-1610"/>
              <a:lumOff val="1027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500" kern="1200" dirty="0" smtClean="0"/>
            <a:t>3</a:t>
          </a:r>
          <a:endParaRPr lang="pt-PT" sz="1500" kern="1200" dirty="0"/>
        </a:p>
      </dsp:txBody>
      <dsp:txXfrm rot="-5400000">
        <a:off x="1" y="1631835"/>
        <a:ext cx="545305" cy="233703"/>
      </dsp:txXfrm>
    </dsp:sp>
    <dsp:sp modelId="{7C62A5DA-8E09-4CEE-B46D-751B250A8696}">
      <dsp:nvSpPr>
        <dsp:cNvPr id="0" name=""/>
        <dsp:cNvSpPr/>
      </dsp:nvSpPr>
      <dsp:spPr>
        <a:xfrm rot="5400000">
          <a:off x="3475859" y="-1571371"/>
          <a:ext cx="506355" cy="636746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-14349"/>
              <a:satOff val="-1610"/>
              <a:lumOff val="1027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100" b="1" kern="1200" smtClean="0">
              <a:latin typeface="Arial" panose="020B0604020202020204" pitchFamily="34" charset="0"/>
              <a:cs typeface="Arial" panose="020B0604020202020204" pitchFamily="34" charset="0"/>
            </a:rPr>
            <a:t>O interesse é: 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100" b="1" kern="1200" smtClean="0">
              <a:latin typeface="Arial" panose="020B0604020202020204" pitchFamily="34" charset="0"/>
              <a:cs typeface="Arial" panose="020B0604020202020204" pitchFamily="34" charset="0"/>
            </a:rPr>
            <a:t>servir os interesses dos stakeholders  e demais  interessados.</a:t>
          </a:r>
          <a:endParaRPr lang="pt-PT" sz="1100" kern="1200" dirty="0"/>
        </a:p>
      </dsp:txBody>
      <dsp:txXfrm rot="-5400000">
        <a:off x="545306" y="1383900"/>
        <a:ext cx="6342744" cy="456919"/>
      </dsp:txXfrm>
    </dsp:sp>
    <dsp:sp modelId="{1AC0865A-9D37-4C3B-BC45-79DABD247DA9}">
      <dsp:nvSpPr>
        <dsp:cNvPr id="0" name=""/>
        <dsp:cNvSpPr/>
      </dsp:nvSpPr>
      <dsp:spPr>
        <a:xfrm rot="5400000">
          <a:off x="-116851" y="2155124"/>
          <a:ext cx="779008" cy="545305"/>
        </a:xfrm>
        <a:prstGeom prst="chevron">
          <a:avLst/>
        </a:prstGeom>
        <a:solidFill>
          <a:schemeClr val="accent2">
            <a:shade val="80000"/>
            <a:hueOff val="-21523"/>
            <a:satOff val="-2414"/>
            <a:lumOff val="15408"/>
            <a:alphaOff val="0"/>
          </a:schemeClr>
        </a:solidFill>
        <a:ln w="25400" cap="flat" cmpd="sng" algn="ctr">
          <a:solidFill>
            <a:schemeClr val="accent2">
              <a:shade val="80000"/>
              <a:hueOff val="-21523"/>
              <a:satOff val="-2414"/>
              <a:lumOff val="154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500" kern="1200" dirty="0" smtClean="0"/>
            <a:t>4</a:t>
          </a:r>
          <a:endParaRPr lang="pt-PT" sz="1500" kern="1200" dirty="0"/>
        </a:p>
      </dsp:txBody>
      <dsp:txXfrm rot="-5400000">
        <a:off x="1" y="2310926"/>
        <a:ext cx="545305" cy="233703"/>
      </dsp:txXfrm>
    </dsp:sp>
    <dsp:sp modelId="{166A1915-E443-4B13-82FA-0BF9A38B0D24}">
      <dsp:nvSpPr>
        <dsp:cNvPr id="0" name=""/>
        <dsp:cNvSpPr/>
      </dsp:nvSpPr>
      <dsp:spPr>
        <a:xfrm rot="5400000">
          <a:off x="3475859" y="-892279"/>
          <a:ext cx="506355" cy="636746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-21523"/>
              <a:satOff val="-2414"/>
              <a:lumOff val="154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100" kern="1200" dirty="0" smtClean="0"/>
            <a:t>O Conselho de Administração está ao serviço dos </a:t>
          </a:r>
          <a:r>
            <a:rPr lang="pt-PT" sz="1100" kern="1200" dirty="0" err="1" smtClean="0"/>
            <a:t>acionistas</a:t>
          </a:r>
          <a:r>
            <a:rPr lang="pt-PT" sz="1100" kern="1200" dirty="0" smtClean="0"/>
            <a:t>.</a:t>
          </a:r>
          <a:endParaRPr lang="pt-PT" sz="1100" kern="1200" dirty="0"/>
        </a:p>
      </dsp:txBody>
      <dsp:txXfrm rot="-5400000">
        <a:off x="545306" y="2062992"/>
        <a:ext cx="6342744" cy="456919"/>
      </dsp:txXfrm>
    </dsp:sp>
    <dsp:sp modelId="{D8DB4E4E-748E-4AD2-88CB-0FFB2B915AAB}">
      <dsp:nvSpPr>
        <dsp:cNvPr id="0" name=""/>
        <dsp:cNvSpPr/>
      </dsp:nvSpPr>
      <dsp:spPr>
        <a:xfrm rot="5400000">
          <a:off x="-116851" y="2834216"/>
          <a:ext cx="779008" cy="545305"/>
        </a:xfrm>
        <a:prstGeom prst="chevron">
          <a:avLst/>
        </a:prstGeom>
        <a:solidFill>
          <a:schemeClr val="accent2">
            <a:shade val="80000"/>
            <a:hueOff val="-28698"/>
            <a:satOff val="-3219"/>
            <a:lumOff val="20544"/>
            <a:alphaOff val="0"/>
          </a:schemeClr>
        </a:solidFill>
        <a:ln w="25400" cap="flat" cmpd="sng" algn="ctr">
          <a:solidFill>
            <a:schemeClr val="accent2">
              <a:shade val="80000"/>
              <a:hueOff val="-28698"/>
              <a:satOff val="-3219"/>
              <a:lumOff val="2054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500" kern="1200" dirty="0" smtClean="0"/>
            <a:t>5</a:t>
          </a:r>
          <a:endParaRPr lang="pt-PT" sz="1500" kern="1200" dirty="0"/>
        </a:p>
      </dsp:txBody>
      <dsp:txXfrm rot="-5400000">
        <a:off x="1" y="2990018"/>
        <a:ext cx="545305" cy="233703"/>
      </dsp:txXfrm>
    </dsp:sp>
    <dsp:sp modelId="{DF3E0FE0-07AE-4AF5-A45C-664AB2CB12BC}">
      <dsp:nvSpPr>
        <dsp:cNvPr id="0" name=""/>
        <dsp:cNvSpPr/>
      </dsp:nvSpPr>
      <dsp:spPr>
        <a:xfrm rot="5400000">
          <a:off x="3475859" y="-213188"/>
          <a:ext cx="506355" cy="636746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-28698"/>
              <a:satOff val="-3219"/>
              <a:lumOff val="2054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100" kern="1200" dirty="0" smtClean="0"/>
            <a:t>O foco dos mecanismos de governança está no controlo das decisões da gestão de forma a garantir que os interesses dos </a:t>
          </a:r>
          <a:r>
            <a:rPr lang="pt-PT" sz="1100" kern="1200" dirty="0" err="1" smtClean="0"/>
            <a:t>acionistas</a:t>
          </a:r>
          <a:r>
            <a:rPr lang="pt-PT" sz="1100" kern="1200" dirty="0" smtClean="0"/>
            <a:t> são defendidos.</a:t>
          </a:r>
          <a:endParaRPr lang="pt-PT" sz="1100" kern="1200" dirty="0"/>
        </a:p>
      </dsp:txBody>
      <dsp:txXfrm rot="-5400000">
        <a:off x="545306" y="2742083"/>
        <a:ext cx="6342744" cy="456919"/>
      </dsp:txXfrm>
    </dsp:sp>
    <dsp:sp modelId="{B6366DDF-B4FE-4E9D-BA3D-89A8D904FD80}">
      <dsp:nvSpPr>
        <dsp:cNvPr id="0" name=""/>
        <dsp:cNvSpPr/>
      </dsp:nvSpPr>
      <dsp:spPr>
        <a:xfrm rot="5400000">
          <a:off x="-116851" y="3513307"/>
          <a:ext cx="779008" cy="545305"/>
        </a:xfrm>
        <a:prstGeom prst="chevron">
          <a:avLst/>
        </a:prstGeom>
        <a:solidFill>
          <a:schemeClr val="accent2">
            <a:shade val="80000"/>
            <a:hueOff val="-35872"/>
            <a:satOff val="-4024"/>
            <a:lumOff val="25680"/>
            <a:alphaOff val="0"/>
          </a:schemeClr>
        </a:solidFill>
        <a:ln w="25400" cap="flat" cmpd="sng" algn="ctr">
          <a:solidFill>
            <a:schemeClr val="accent2">
              <a:shade val="80000"/>
              <a:hueOff val="-35872"/>
              <a:satOff val="-4024"/>
              <a:lumOff val="2568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500" kern="1200" dirty="0" smtClean="0"/>
            <a:t>6</a:t>
          </a:r>
          <a:endParaRPr lang="pt-PT" sz="1500" kern="1200" dirty="0"/>
        </a:p>
      </dsp:txBody>
      <dsp:txXfrm rot="-5400000">
        <a:off x="1" y="3669109"/>
        <a:ext cx="545305" cy="233703"/>
      </dsp:txXfrm>
    </dsp:sp>
    <dsp:sp modelId="{5890A1F5-49EB-48F1-89A1-BE260565646D}">
      <dsp:nvSpPr>
        <dsp:cNvPr id="0" name=""/>
        <dsp:cNvSpPr/>
      </dsp:nvSpPr>
      <dsp:spPr>
        <a:xfrm rot="5400000">
          <a:off x="3475859" y="465903"/>
          <a:ext cx="506355" cy="636746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-35872"/>
              <a:satOff val="-4024"/>
              <a:lumOff val="2568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100" kern="1200" dirty="0" smtClean="0"/>
            <a:t>Os investidores/interessados do mercado de produtos (clientes, fornecedores e comunidades locais) e os investidores/interessados da organização (gestores e outros empregados) são também grupos importantes.</a:t>
          </a:r>
          <a:endParaRPr lang="pt-PT" sz="1100" kern="1200" dirty="0"/>
        </a:p>
      </dsp:txBody>
      <dsp:txXfrm rot="-5400000">
        <a:off x="545306" y="3421174"/>
        <a:ext cx="6342744" cy="4569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CA3B15-CC14-439B-B0BE-3F86C9D72498}" type="datetimeFigureOut">
              <a:rPr lang="pt-PT" smtClean="0"/>
              <a:pPr/>
              <a:t>29-04-2015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C17769-E342-4BCB-8B7E-B8A72CBF79DD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17882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075BF1AA-E3AD-46C0-8D3A-2B7A281E2111}" type="slidenum">
              <a:rPr lang="pt-PT" altLang="pt-PT">
                <a:solidFill>
                  <a:srgbClr val="000000"/>
                </a:solidFill>
                <a:latin typeface="Times New Roman" pitchFamily="16" charset="0"/>
              </a:rPr>
              <a:pPr eaLnBrk="1"/>
              <a:t>2</a:t>
            </a:fld>
            <a:endParaRPr lang="pt-PT" altLang="pt-PT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634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8250" y="769938"/>
            <a:ext cx="5062538" cy="37957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34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3627" y="4809554"/>
            <a:ext cx="6033821" cy="4556651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PT" altLang="pt-PT" smtClean="0"/>
          </a:p>
        </p:txBody>
      </p:sp>
    </p:spTree>
    <p:extLst>
      <p:ext uri="{BB962C8B-B14F-4D97-AF65-F5344CB8AC3E}">
        <p14:creationId xmlns:p14="http://schemas.microsoft.com/office/powerpoint/2010/main" val="37877863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17769-E342-4BCB-8B7E-B8A72CBF79DD}" type="slidenum">
              <a:rPr lang="pt-PT" smtClean="0"/>
              <a:pPr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431905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F745B3F-9BCA-40EC-A62A-C7DDC5853B33}" type="slidenum">
              <a:rPr lang="pt-PT" altLang="pt-PT"/>
              <a:pPr/>
              <a:t>8</a:t>
            </a:fld>
            <a:endParaRPr lang="pt-PT" altLang="pt-PT"/>
          </a:p>
        </p:txBody>
      </p:sp>
      <p:sp>
        <p:nvSpPr>
          <p:cNvPr id="737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37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642" y="4343476"/>
            <a:ext cx="5486716" cy="41149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32070055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17769-E342-4BCB-8B7E-B8A72CBF79DD}" type="slidenum">
              <a:rPr lang="pt-PT" smtClean="0"/>
              <a:pPr/>
              <a:t>30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7461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EC7A5-8060-4DF4-BAFE-47BE791C0CA0}" type="datetimeFigureOut">
              <a:rPr lang="pt-PT" smtClean="0"/>
              <a:pPr/>
              <a:t>29-04-2015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A3AF0-E1E5-46C5-9BAB-DD8F2FE0020A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EC7A5-8060-4DF4-BAFE-47BE791C0CA0}" type="datetimeFigureOut">
              <a:rPr lang="pt-PT" smtClean="0"/>
              <a:pPr/>
              <a:t>29-04-2015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A3AF0-E1E5-46C5-9BAB-DD8F2FE0020A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1" y="274640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EC7A5-8060-4DF4-BAFE-47BE791C0CA0}" type="datetimeFigureOut">
              <a:rPr lang="pt-PT" smtClean="0"/>
              <a:pPr/>
              <a:t>29-04-2015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A3AF0-E1E5-46C5-9BAB-DD8F2FE0020A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8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gray">
          <a:xfrm>
            <a:off x="0" y="5060953"/>
            <a:ext cx="9144000" cy="1800225"/>
          </a:xfrm>
          <a:prstGeom prst="rect">
            <a:avLst/>
          </a:prstGeom>
          <a:solidFill>
            <a:srgbClr val="3D6E81"/>
          </a:solidFill>
          <a:ln w="9525" algn="ctr">
            <a:solidFill>
              <a:srgbClr val="3D6E81"/>
            </a:solidFill>
            <a:miter lim="800000"/>
            <a:headEnd/>
            <a:tailEnd/>
          </a:ln>
        </p:spPr>
        <p:txBody>
          <a:bodyPr wrap="none" anchor="ctr"/>
          <a:lstStyle>
            <a:lvl1pPr eaLnBrk="0"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fontAlgn="base">
              <a:spcBef>
                <a:spcPct val="0"/>
              </a:spcBef>
              <a:spcAft>
                <a:spcPct val="0"/>
              </a:spcAft>
              <a:defRPr/>
            </a:pPr>
            <a:endParaRPr lang="pt-PT" altLang="pt-PT" smtClean="0">
              <a:solidFill>
                <a:srgbClr val="000000"/>
              </a:solidFill>
            </a:endParaRPr>
          </a:p>
        </p:txBody>
      </p:sp>
      <p:sp>
        <p:nvSpPr>
          <p:cNvPr id="3" name="TextBox 15"/>
          <p:cNvSpPr txBox="1">
            <a:spLocks noChangeArrowheads="1"/>
          </p:cNvSpPr>
          <p:nvPr userDrawn="1"/>
        </p:nvSpPr>
        <p:spPr bwMode="auto">
          <a:xfrm>
            <a:off x="2290030" y="5684838"/>
            <a:ext cx="4563941" cy="920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0000" bIns="90000">
            <a:spAutoFit/>
          </a:bodyPr>
          <a:lstStyle>
            <a:lvl1pPr eaLnBrk="0"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altLang="pt-PT" sz="2400" smtClean="0">
                <a:solidFill>
                  <a:srgbClr val="FFFFFF"/>
                </a:solidFill>
                <a:cs typeface="Arial" charset="0"/>
              </a:rPr>
              <a:t>Universidade Católica Portuguesa</a:t>
            </a:r>
          </a:p>
        </p:txBody>
      </p:sp>
      <p:pic>
        <p:nvPicPr>
          <p:cNvPr id="4" name="Picture 2" descr="http://www.publituris.pt/wp-content/uploads/2012/03/ucp-logo-cores-directas.jpg"/>
          <p:cNvPicPr>
            <a:picLocks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027"/>
          <a:stretch>
            <a:fillRect/>
          </a:stretch>
        </p:blipFill>
        <p:spPr bwMode="auto">
          <a:xfrm>
            <a:off x="0" y="0"/>
            <a:ext cx="2843856" cy="187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verslide_title"/>
          <p:cNvSpPr/>
          <p:nvPr userDrawn="1"/>
        </p:nvSpPr>
        <p:spPr bwMode="auto">
          <a:xfrm>
            <a:off x="410244" y="1938341"/>
            <a:ext cx="8021695" cy="25685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PT" sz="3000" b="1" dirty="0">
                <a:solidFill>
                  <a:srgbClr val="4D4D4D"/>
                </a:solidFill>
                <a:cs typeface="Arial" pitchFamily="34" charset="0"/>
              </a:rPr>
              <a:t>Contrato de Sociedade Anónima</a:t>
            </a:r>
          </a:p>
          <a:p>
            <a:pPr>
              <a:defRPr/>
            </a:pPr>
            <a:r>
              <a:rPr lang="pt-PT" sz="2400" dirty="0">
                <a:solidFill>
                  <a:srgbClr val="4D4D4D"/>
                </a:solidFill>
                <a:cs typeface="Arial" pitchFamily="34" charset="0"/>
              </a:rPr>
              <a:t>Modelo</a:t>
            </a:r>
            <a:r>
              <a:rPr lang="pt-PT" sz="240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pt-PT" sz="2400" dirty="0">
                <a:solidFill>
                  <a:srgbClr val="4D4D4D"/>
                </a:solidFill>
                <a:cs typeface="Arial" pitchFamily="34" charset="0"/>
              </a:rPr>
              <a:t>Monista (Conselho de Administração/Fiscal Único)</a:t>
            </a:r>
          </a:p>
          <a:p>
            <a:pPr>
              <a:defRPr/>
            </a:pPr>
            <a:endParaRPr lang="pt-PT" sz="2400" dirty="0">
              <a:solidFill>
                <a:srgbClr val="4D4D4D"/>
              </a:solidFill>
              <a:cs typeface="Arial" pitchFamily="34" charset="0"/>
            </a:endParaRPr>
          </a:p>
          <a:p>
            <a:pPr>
              <a:defRPr/>
            </a:pPr>
            <a:r>
              <a:rPr lang="pt-PT" dirty="0">
                <a:solidFill>
                  <a:srgbClr val="4D4D4D"/>
                </a:solidFill>
                <a:cs typeface="Arial" pitchFamily="34" charset="0"/>
              </a:rPr>
              <a:t>Carla Gameiro</a:t>
            </a:r>
          </a:p>
          <a:p>
            <a:pPr>
              <a:defRPr/>
            </a:pPr>
            <a:r>
              <a:rPr lang="pt-PT" dirty="0">
                <a:solidFill>
                  <a:srgbClr val="4D4D4D"/>
                </a:solidFill>
                <a:cs typeface="Arial" pitchFamily="34" charset="0"/>
              </a:rPr>
              <a:t>Maria Ana Capelo</a:t>
            </a:r>
          </a:p>
          <a:p>
            <a:pPr>
              <a:defRPr/>
            </a:pPr>
            <a:r>
              <a:rPr lang="pt-PT" dirty="0">
                <a:solidFill>
                  <a:srgbClr val="4D4D4D"/>
                </a:solidFill>
                <a:cs typeface="Arial" pitchFamily="34" charset="0"/>
              </a:rPr>
              <a:t>Sílvia Esteves</a:t>
            </a:r>
          </a:p>
          <a:p>
            <a:pPr>
              <a:defRPr/>
            </a:pPr>
            <a:r>
              <a:rPr lang="pt-PT" dirty="0">
                <a:solidFill>
                  <a:srgbClr val="4D4D4D"/>
                </a:solidFill>
                <a:cs typeface="Arial" pitchFamily="34" charset="0"/>
              </a:rPr>
              <a:t>Tomás Rabaçal</a:t>
            </a:r>
            <a:endParaRPr lang="pt-PT" sz="2400" dirty="0">
              <a:solidFill>
                <a:srgbClr val="4D4D4D"/>
              </a:solidFill>
              <a:cs typeface="Arial" pitchFamily="34" charset="0"/>
            </a:endParaRPr>
          </a:p>
        </p:txBody>
      </p:sp>
      <p:sp>
        <p:nvSpPr>
          <p:cNvPr id="6" name="coverslide_date"/>
          <p:cNvSpPr/>
          <p:nvPr userDrawn="1"/>
        </p:nvSpPr>
        <p:spPr bwMode="auto">
          <a:xfrm>
            <a:off x="421965" y="4521203"/>
            <a:ext cx="8021695" cy="377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PT" sz="1600" dirty="0">
                <a:solidFill>
                  <a:srgbClr val="4D4D4D"/>
                </a:solidFill>
                <a:cs typeface="Arial" pitchFamily="34" charset="0"/>
              </a:rPr>
              <a:t>31 de Outubro de 2012</a:t>
            </a:r>
          </a:p>
        </p:txBody>
      </p:sp>
    </p:spTree>
    <p:extLst>
      <p:ext uri="{BB962C8B-B14F-4D97-AF65-F5344CB8AC3E}">
        <p14:creationId xmlns:p14="http://schemas.microsoft.com/office/powerpoint/2010/main" val="17001883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003823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031" y="162000"/>
            <a:ext cx="8301047" cy="831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8FC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pt-PT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22031" y="1508760"/>
            <a:ext cx="8305565" cy="4590288"/>
          </a:xfrm>
          <a:prstGeom prst="rect">
            <a:avLst/>
          </a:prstGeom>
        </p:spPr>
        <p:txBody>
          <a:bodyPr lIns="0" tIns="0" rIns="0" bIns="0"/>
          <a:lstStyle>
            <a:lvl2pPr>
              <a:buClr>
                <a:srgbClr val="002060"/>
              </a:buClr>
              <a:defRPr/>
            </a:lvl2pPr>
            <a:lvl3pPr>
              <a:buClr>
                <a:srgbClr val="002060"/>
              </a:buClr>
              <a:defRPr/>
            </a:lvl3pPr>
            <a:lvl4pPr>
              <a:buClr>
                <a:srgbClr val="002060"/>
              </a:buClr>
              <a:defRPr/>
            </a:lvl4pPr>
            <a:lvl5pPr>
              <a:buClr>
                <a:srgbClr val="002060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465310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34" y="1600206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494933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656338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8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gray">
          <a:xfrm>
            <a:off x="0" y="5060951"/>
            <a:ext cx="9144000" cy="1800225"/>
          </a:xfrm>
          <a:prstGeom prst="rect">
            <a:avLst/>
          </a:prstGeom>
          <a:solidFill>
            <a:srgbClr val="3D6E81"/>
          </a:solidFill>
          <a:ln w="9525" algn="ctr">
            <a:solidFill>
              <a:srgbClr val="3D6E81"/>
            </a:solidFill>
            <a:miter lim="800000"/>
            <a:headEnd/>
            <a:tailEnd/>
          </a:ln>
        </p:spPr>
        <p:txBody>
          <a:bodyPr wrap="none" anchor="ctr"/>
          <a:lstStyle>
            <a:lvl1pPr eaLnBrk="0"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fontAlgn="base">
              <a:spcBef>
                <a:spcPct val="0"/>
              </a:spcBef>
              <a:spcAft>
                <a:spcPct val="0"/>
              </a:spcAft>
              <a:defRPr/>
            </a:pPr>
            <a:endParaRPr lang="pt-PT" altLang="pt-PT" smtClean="0">
              <a:solidFill>
                <a:srgbClr val="000000"/>
              </a:solidFill>
            </a:endParaRPr>
          </a:p>
        </p:txBody>
      </p:sp>
      <p:sp>
        <p:nvSpPr>
          <p:cNvPr id="3" name="TextBox 15"/>
          <p:cNvSpPr txBox="1">
            <a:spLocks noChangeArrowheads="1"/>
          </p:cNvSpPr>
          <p:nvPr userDrawn="1"/>
        </p:nvSpPr>
        <p:spPr bwMode="auto">
          <a:xfrm>
            <a:off x="2290030" y="5684838"/>
            <a:ext cx="4563941" cy="920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0000" bIns="90000">
            <a:spAutoFit/>
          </a:bodyPr>
          <a:lstStyle>
            <a:lvl1pPr eaLnBrk="0"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altLang="pt-PT" sz="2400" smtClean="0">
                <a:solidFill>
                  <a:srgbClr val="FFFFFF"/>
                </a:solidFill>
                <a:cs typeface="Arial" charset="0"/>
              </a:rPr>
              <a:t>Universidade Católica Portuguesa</a:t>
            </a:r>
          </a:p>
        </p:txBody>
      </p:sp>
      <p:pic>
        <p:nvPicPr>
          <p:cNvPr id="4" name="Picture 2" descr="http://www.publituris.pt/wp-content/uploads/2012/03/ucp-logo-cores-directas.jpg"/>
          <p:cNvPicPr>
            <a:picLocks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027"/>
          <a:stretch>
            <a:fillRect/>
          </a:stretch>
        </p:blipFill>
        <p:spPr bwMode="auto">
          <a:xfrm>
            <a:off x="0" y="0"/>
            <a:ext cx="2843856" cy="187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verslide_title"/>
          <p:cNvSpPr/>
          <p:nvPr userDrawn="1"/>
        </p:nvSpPr>
        <p:spPr bwMode="auto">
          <a:xfrm>
            <a:off x="410243" y="1938339"/>
            <a:ext cx="8021695" cy="25685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PT" sz="3000" b="1" dirty="0">
                <a:solidFill>
                  <a:srgbClr val="4D4D4D"/>
                </a:solidFill>
                <a:cs typeface="Arial" pitchFamily="34" charset="0"/>
              </a:rPr>
              <a:t>Contrato de Sociedade Anónima</a:t>
            </a:r>
          </a:p>
          <a:p>
            <a:pPr>
              <a:defRPr/>
            </a:pPr>
            <a:r>
              <a:rPr lang="pt-PT" sz="2400" dirty="0">
                <a:solidFill>
                  <a:srgbClr val="4D4D4D"/>
                </a:solidFill>
                <a:cs typeface="Arial" pitchFamily="34" charset="0"/>
              </a:rPr>
              <a:t>Modelo</a:t>
            </a:r>
            <a:r>
              <a:rPr lang="pt-PT" sz="240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pt-PT" sz="2400" dirty="0">
                <a:solidFill>
                  <a:srgbClr val="4D4D4D"/>
                </a:solidFill>
                <a:cs typeface="Arial" pitchFamily="34" charset="0"/>
              </a:rPr>
              <a:t>Monista (Conselho de Administração/Fiscal Único)</a:t>
            </a:r>
          </a:p>
          <a:p>
            <a:pPr>
              <a:defRPr/>
            </a:pPr>
            <a:endParaRPr lang="pt-PT" sz="2400" dirty="0">
              <a:solidFill>
                <a:srgbClr val="4D4D4D"/>
              </a:solidFill>
              <a:cs typeface="Arial" pitchFamily="34" charset="0"/>
            </a:endParaRPr>
          </a:p>
          <a:p>
            <a:pPr>
              <a:defRPr/>
            </a:pPr>
            <a:r>
              <a:rPr lang="pt-PT" dirty="0">
                <a:solidFill>
                  <a:srgbClr val="4D4D4D"/>
                </a:solidFill>
                <a:cs typeface="Arial" pitchFamily="34" charset="0"/>
              </a:rPr>
              <a:t>Carla Gameiro</a:t>
            </a:r>
          </a:p>
          <a:p>
            <a:pPr>
              <a:defRPr/>
            </a:pPr>
            <a:r>
              <a:rPr lang="pt-PT" dirty="0">
                <a:solidFill>
                  <a:srgbClr val="4D4D4D"/>
                </a:solidFill>
                <a:cs typeface="Arial" pitchFamily="34" charset="0"/>
              </a:rPr>
              <a:t>Maria Ana Capelo</a:t>
            </a:r>
          </a:p>
          <a:p>
            <a:pPr>
              <a:defRPr/>
            </a:pPr>
            <a:r>
              <a:rPr lang="pt-PT" dirty="0">
                <a:solidFill>
                  <a:srgbClr val="4D4D4D"/>
                </a:solidFill>
                <a:cs typeface="Arial" pitchFamily="34" charset="0"/>
              </a:rPr>
              <a:t>Sílvia Esteves</a:t>
            </a:r>
          </a:p>
          <a:p>
            <a:pPr>
              <a:defRPr/>
            </a:pPr>
            <a:r>
              <a:rPr lang="pt-PT" dirty="0">
                <a:solidFill>
                  <a:srgbClr val="4D4D4D"/>
                </a:solidFill>
                <a:cs typeface="Arial" pitchFamily="34" charset="0"/>
              </a:rPr>
              <a:t>Tomás Rabaçal</a:t>
            </a:r>
            <a:endParaRPr lang="pt-PT" sz="2400" dirty="0">
              <a:solidFill>
                <a:srgbClr val="4D4D4D"/>
              </a:solidFill>
              <a:cs typeface="Arial" pitchFamily="34" charset="0"/>
            </a:endParaRPr>
          </a:p>
        </p:txBody>
      </p:sp>
      <p:sp>
        <p:nvSpPr>
          <p:cNvPr id="6" name="coverslide_date"/>
          <p:cNvSpPr/>
          <p:nvPr userDrawn="1"/>
        </p:nvSpPr>
        <p:spPr bwMode="auto">
          <a:xfrm>
            <a:off x="421964" y="4521201"/>
            <a:ext cx="8021695" cy="377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PT" sz="1600" dirty="0">
                <a:solidFill>
                  <a:srgbClr val="4D4D4D"/>
                </a:solidFill>
                <a:cs typeface="Arial" pitchFamily="34" charset="0"/>
              </a:rPr>
              <a:t>31 de Outubro de 2012</a:t>
            </a:r>
          </a:p>
        </p:txBody>
      </p:sp>
    </p:spTree>
    <p:extLst>
      <p:ext uri="{BB962C8B-B14F-4D97-AF65-F5344CB8AC3E}">
        <p14:creationId xmlns:p14="http://schemas.microsoft.com/office/powerpoint/2010/main" val="26373483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028276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030" y="162000"/>
            <a:ext cx="8301047" cy="831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8FC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pt-PT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22030" y="1508760"/>
            <a:ext cx="8305565" cy="4590288"/>
          </a:xfrm>
          <a:prstGeom prst="rect">
            <a:avLst/>
          </a:prstGeom>
        </p:spPr>
        <p:txBody>
          <a:bodyPr lIns="0" tIns="0" rIns="0" bIns="0"/>
          <a:lstStyle>
            <a:lvl2pPr>
              <a:buClr>
                <a:srgbClr val="002060"/>
              </a:buClr>
              <a:defRPr/>
            </a:lvl2pPr>
            <a:lvl3pPr>
              <a:buClr>
                <a:srgbClr val="002060"/>
              </a:buClr>
              <a:defRPr/>
            </a:lvl3pPr>
            <a:lvl4pPr>
              <a:buClr>
                <a:srgbClr val="002060"/>
              </a:buClr>
              <a:defRPr/>
            </a:lvl4pPr>
            <a:lvl5pPr>
              <a:buClr>
                <a:srgbClr val="002060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705955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EC7A5-8060-4DF4-BAFE-47BE791C0CA0}" type="datetimeFigureOut">
              <a:rPr lang="pt-PT" smtClean="0"/>
              <a:pPr/>
              <a:t>29-04-2015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A3AF0-E1E5-46C5-9BAB-DD8F2FE0020A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56" y="1600206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853572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46585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EC7A5-8060-4DF4-BAFE-47BE791C0CA0}" type="datetimeFigureOut">
              <a:rPr lang="pt-PT" smtClean="0"/>
              <a:pPr/>
              <a:t>29-04-2015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A3AF0-E1E5-46C5-9BAB-DD8F2FE0020A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1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EC7A5-8060-4DF4-BAFE-47BE791C0CA0}" type="datetimeFigureOut">
              <a:rPr lang="pt-PT" smtClean="0"/>
              <a:pPr/>
              <a:t>29-04-2015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A3AF0-E1E5-46C5-9BAB-DD8F2FE0020A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EC7A5-8060-4DF4-BAFE-47BE791C0CA0}" type="datetimeFigureOut">
              <a:rPr lang="pt-PT" smtClean="0"/>
              <a:pPr/>
              <a:t>29-04-2015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A3AF0-E1E5-46C5-9BAB-DD8F2FE0020A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EC7A5-8060-4DF4-BAFE-47BE791C0CA0}" type="datetimeFigureOut">
              <a:rPr lang="pt-PT" smtClean="0"/>
              <a:pPr/>
              <a:t>29-04-2015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A3AF0-E1E5-46C5-9BAB-DD8F2FE0020A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EC7A5-8060-4DF4-BAFE-47BE791C0CA0}" type="datetimeFigureOut">
              <a:rPr lang="pt-PT" smtClean="0"/>
              <a:pPr/>
              <a:t>29-04-2015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A3AF0-E1E5-46C5-9BAB-DD8F2FE0020A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EC7A5-8060-4DF4-BAFE-47BE791C0CA0}" type="datetimeFigureOut">
              <a:rPr lang="pt-PT" smtClean="0"/>
              <a:pPr/>
              <a:t>29-04-2015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A3AF0-E1E5-46C5-9BAB-DD8F2FE0020A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EC7A5-8060-4DF4-BAFE-47BE791C0CA0}" type="datetimeFigureOut">
              <a:rPr lang="pt-PT" smtClean="0"/>
              <a:pPr/>
              <a:t>29-04-2015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A3AF0-E1E5-46C5-9BAB-DD8F2FE0020A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1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EC7A5-8060-4DF4-BAFE-47BE791C0CA0}" type="datetimeFigureOut">
              <a:rPr lang="pt-PT" smtClean="0"/>
              <a:pPr/>
              <a:t>29-04-2015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1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9A3AF0-E1E5-46C5-9BAB-DD8F2FE0020A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9"/>
          <p:cNvSpPr txBox="1">
            <a:spLocks noChangeArrowheads="1"/>
          </p:cNvSpPr>
          <p:nvPr/>
        </p:nvSpPr>
        <p:spPr bwMode="auto">
          <a:xfrm>
            <a:off x="8547684" y="6673850"/>
            <a:ext cx="175818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fontAlgn="base">
              <a:spcBef>
                <a:spcPct val="0"/>
              </a:spcBef>
              <a:spcAft>
                <a:spcPct val="0"/>
              </a:spcAft>
              <a:defRPr/>
            </a:pPr>
            <a:fld id="{A5332C05-5506-4F26-A6AB-913C0EFDAFE3}" type="slidenum">
              <a:rPr lang="pt-PT" altLang="pt-PT" sz="900" smtClean="0">
                <a:solidFill>
                  <a:srgbClr val="000000"/>
                </a:solidFill>
              </a:rPr>
              <a:pPr eaLnBrk="1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PT" altLang="pt-PT" sz="900" smtClean="0">
              <a:solidFill>
                <a:srgbClr val="000000"/>
              </a:solidFill>
            </a:endParaRPr>
          </a:p>
          <a:p>
            <a:pPr eaLnBrk="1" fontAlgn="base">
              <a:spcBef>
                <a:spcPct val="0"/>
              </a:spcBef>
              <a:spcAft>
                <a:spcPct val="0"/>
              </a:spcAft>
              <a:defRPr/>
            </a:pPr>
            <a:endParaRPr lang="pt-PT" altLang="pt-PT" sz="900" smtClean="0">
              <a:solidFill>
                <a:srgbClr val="0000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049338"/>
            <a:ext cx="9144000" cy="0"/>
          </a:xfrm>
          <a:prstGeom prst="line">
            <a:avLst/>
          </a:prstGeom>
          <a:ln w="41275">
            <a:solidFill>
              <a:srgbClr val="79A2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2" name="Title Placeholder 1"/>
          <p:cNvSpPr>
            <a:spLocks noGrp="1"/>
          </p:cNvSpPr>
          <p:nvPr>
            <p:ph type="title"/>
          </p:nvPr>
        </p:nvSpPr>
        <p:spPr bwMode="auto">
          <a:xfrm>
            <a:off x="421965" y="161925"/>
            <a:ext cx="83015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PT" smtClean="0"/>
              <a:t>Click to edit Master title style</a:t>
            </a:r>
            <a:endParaRPr lang="pt-PT" altLang="pt-PT" smtClean="0"/>
          </a:p>
        </p:txBody>
      </p:sp>
    </p:spTree>
    <p:extLst>
      <p:ext uri="{BB962C8B-B14F-4D97-AF65-F5344CB8AC3E}">
        <p14:creationId xmlns:p14="http://schemas.microsoft.com/office/powerpoint/2010/main" val="701275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rgbClr val="008FC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8FC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8FC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8FC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8FC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8FC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8FC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8FC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8FC8"/>
          </a:solidFill>
          <a:latin typeface="Arial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76363" indent="-231775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8988" indent="-230188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9"/>
          <p:cNvSpPr txBox="1">
            <a:spLocks noChangeArrowheads="1"/>
          </p:cNvSpPr>
          <p:nvPr/>
        </p:nvSpPr>
        <p:spPr bwMode="auto">
          <a:xfrm>
            <a:off x="8547684" y="6673850"/>
            <a:ext cx="175818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fontAlgn="base">
              <a:spcBef>
                <a:spcPct val="0"/>
              </a:spcBef>
              <a:spcAft>
                <a:spcPct val="0"/>
              </a:spcAft>
              <a:defRPr/>
            </a:pPr>
            <a:fld id="{44A0482C-A722-4EE7-88B8-9750A98C6FBB}" type="slidenum">
              <a:rPr lang="pt-PT" altLang="pt-PT" sz="900" smtClean="0">
                <a:solidFill>
                  <a:srgbClr val="000000"/>
                </a:solidFill>
              </a:rPr>
              <a:pPr eaLnBrk="1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PT" altLang="pt-PT" sz="900" smtClean="0">
              <a:solidFill>
                <a:srgbClr val="000000"/>
              </a:solidFill>
            </a:endParaRPr>
          </a:p>
          <a:p>
            <a:pPr eaLnBrk="1" fontAlgn="base">
              <a:spcBef>
                <a:spcPct val="0"/>
              </a:spcBef>
              <a:spcAft>
                <a:spcPct val="0"/>
              </a:spcAft>
              <a:defRPr/>
            </a:pPr>
            <a:endParaRPr lang="pt-PT" altLang="pt-PT" sz="900" smtClean="0">
              <a:solidFill>
                <a:srgbClr val="0000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049338"/>
            <a:ext cx="9144000" cy="0"/>
          </a:xfrm>
          <a:prstGeom prst="line">
            <a:avLst/>
          </a:prstGeom>
          <a:ln w="41275">
            <a:solidFill>
              <a:srgbClr val="79A2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0" name="Title Placeholder 1"/>
          <p:cNvSpPr>
            <a:spLocks noGrp="1"/>
          </p:cNvSpPr>
          <p:nvPr>
            <p:ph type="title"/>
          </p:nvPr>
        </p:nvSpPr>
        <p:spPr bwMode="auto">
          <a:xfrm>
            <a:off x="421964" y="161925"/>
            <a:ext cx="83015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PT" smtClean="0"/>
              <a:t>Click to edit Master title style</a:t>
            </a:r>
            <a:endParaRPr lang="pt-PT" altLang="pt-PT" smtClean="0"/>
          </a:p>
        </p:txBody>
      </p:sp>
    </p:spTree>
    <p:extLst>
      <p:ext uri="{BB962C8B-B14F-4D97-AF65-F5344CB8AC3E}">
        <p14:creationId xmlns:p14="http://schemas.microsoft.com/office/powerpoint/2010/main" val="2131725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rgbClr val="008FC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8FC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8FC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8FC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8FC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8FC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8FC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8FC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8FC8"/>
          </a:solidFill>
          <a:latin typeface="Arial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76363" indent="-231775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8988" indent="-230188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7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3.xml"/><Relationship Id="rId3" Type="http://schemas.openxmlformats.org/officeDocument/2006/relationships/diagramLayout" Target="../diagrams/layout12.xml"/><Relationship Id="rId7" Type="http://schemas.openxmlformats.org/officeDocument/2006/relationships/diagramData" Target="../diagrams/data13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11" Type="http://schemas.microsoft.com/office/2007/relationships/diagramDrawing" Target="../diagrams/drawing13.xml"/><Relationship Id="rId5" Type="http://schemas.openxmlformats.org/officeDocument/2006/relationships/diagramColors" Target="../diagrams/colors12.xml"/><Relationship Id="rId10" Type="http://schemas.openxmlformats.org/officeDocument/2006/relationships/diagramColors" Target="../diagrams/colors13.xml"/><Relationship Id="rId4" Type="http://schemas.openxmlformats.org/officeDocument/2006/relationships/diagramQuickStyle" Target="../diagrams/quickStyle12.xml"/><Relationship Id="rId9" Type="http://schemas.openxmlformats.org/officeDocument/2006/relationships/diagramQuickStyle" Target="../diagrams/quickStyle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7" Type="http://schemas.openxmlformats.org/officeDocument/2006/relationships/image" Target="../media/image5.pn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n.pt/inicio/interior.aspx?content_id=648449&amp;page=-1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SE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9"/>
            <a:ext cx="3600400" cy="93610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70291" y="1844824"/>
            <a:ext cx="7772400" cy="1944216"/>
          </a:xfrm>
        </p:spPr>
        <p:txBody>
          <a:bodyPr>
            <a:normAutofit/>
          </a:bodyPr>
          <a:lstStyle/>
          <a:p>
            <a:r>
              <a:rPr lang="pt-PT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Corporate</a:t>
            </a:r>
            <a:r>
              <a:rPr lang="pt-PT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Governance</a:t>
            </a:r>
            <a:r>
              <a:rPr lang="pt-PT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PT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PT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Casos em Gestão Estratégica</a:t>
            </a:r>
            <a:r>
              <a:rPr lang="pt-PT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PT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PT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PT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PT" sz="1400" i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31015" y="5229968"/>
            <a:ext cx="9175015" cy="1618071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36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PT" altLang="pt-PT"/>
          </a:p>
        </p:txBody>
      </p:sp>
      <p:sp>
        <p:nvSpPr>
          <p:cNvPr id="7" name="Rectângulo 6"/>
          <p:cNvSpPr/>
          <p:nvPr/>
        </p:nvSpPr>
        <p:spPr>
          <a:xfrm>
            <a:off x="3041676" y="3284984"/>
            <a:ext cx="2808312" cy="15841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Bernardo Brincheiro</a:t>
            </a:r>
            <a:br>
              <a:rPr lang="pt-P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P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Duarte </a:t>
            </a:r>
            <a:r>
              <a:rPr lang="pt-PT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Burguette</a:t>
            </a:r>
            <a:r>
              <a:rPr lang="pt-P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P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P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José Maria Pape</a:t>
            </a:r>
            <a:br>
              <a:rPr lang="pt-P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PT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Kinavuidi</a:t>
            </a:r>
            <a:r>
              <a:rPr lang="pt-P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Paulo</a:t>
            </a:r>
            <a:br>
              <a:rPr lang="pt-P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P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Pedro </a:t>
            </a:r>
            <a:r>
              <a:rPr lang="pt-PT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Melo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2123728" y="5589242"/>
            <a:ext cx="50765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Mestrado em Ciências Empresariais</a:t>
            </a:r>
            <a:endParaRPr lang="pt-PT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07504" y="4869162"/>
            <a:ext cx="2934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Lisboa, 23 de Abril de 2015</a:t>
            </a:r>
            <a:endParaRPr lang="pt-PT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ângulo 27"/>
          <p:cNvSpPr/>
          <p:nvPr/>
        </p:nvSpPr>
        <p:spPr>
          <a:xfrm>
            <a:off x="5739823" y="1805235"/>
            <a:ext cx="3164156" cy="4680111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4" name="Conexão recta 3"/>
          <p:cNvCxnSpPr/>
          <p:nvPr/>
        </p:nvCxnSpPr>
        <p:spPr>
          <a:xfrm>
            <a:off x="0" y="1052736"/>
            <a:ext cx="914400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ítulo 1"/>
          <p:cNvSpPr txBox="1">
            <a:spLocks/>
          </p:cNvSpPr>
          <p:nvPr/>
        </p:nvSpPr>
        <p:spPr>
          <a:xfrm>
            <a:off x="539552" y="55563"/>
            <a:ext cx="8183951" cy="9971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Sistemas de governação</a:t>
            </a:r>
          </a:p>
          <a:p>
            <a:pPr algn="l"/>
            <a:r>
              <a:rPr lang="pt-P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Sistemas actuais</a:t>
            </a:r>
            <a:endParaRPr lang="pt-PT" sz="2000" dirty="0"/>
          </a:p>
        </p:txBody>
      </p:sp>
      <p:sp>
        <p:nvSpPr>
          <p:cNvPr id="6" name="Oval 5"/>
          <p:cNvSpPr/>
          <p:nvPr/>
        </p:nvSpPr>
        <p:spPr>
          <a:xfrm>
            <a:off x="359532" y="1922138"/>
            <a:ext cx="2886796" cy="1968579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Conselho </a:t>
            </a:r>
          </a:p>
          <a:p>
            <a:pPr algn="ctr"/>
            <a:r>
              <a:rPr lang="pt-PT" b="1" dirty="0" smtClean="0">
                <a:latin typeface="Arial" panose="020B0604020202020204" pitchFamily="34" charset="0"/>
                <a:cs typeface="Arial" panose="020B0604020202020204" pitchFamily="34" charset="0"/>
              </a:rPr>
              <a:t>de Administração</a:t>
            </a:r>
          </a:p>
          <a:p>
            <a:pPr algn="ctr"/>
            <a:endParaRPr lang="pt-PT" dirty="0"/>
          </a:p>
          <a:p>
            <a:pPr algn="ctr"/>
            <a:endParaRPr lang="pt-PT" dirty="0" smtClean="0"/>
          </a:p>
          <a:p>
            <a:pPr algn="ctr"/>
            <a:endParaRPr lang="pt-PT" dirty="0"/>
          </a:p>
        </p:txBody>
      </p:sp>
      <p:sp>
        <p:nvSpPr>
          <p:cNvPr id="7" name="Oval 6"/>
          <p:cNvSpPr/>
          <p:nvPr/>
        </p:nvSpPr>
        <p:spPr>
          <a:xfrm>
            <a:off x="758814" y="2945710"/>
            <a:ext cx="2088232" cy="792088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accent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Comissão Executiva</a:t>
            </a:r>
            <a:endParaRPr lang="pt-PT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138316" y="1377367"/>
            <a:ext cx="2232248" cy="125465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Conselho Fiscal </a:t>
            </a:r>
            <a:endParaRPr lang="pt-PT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306977" y="2982771"/>
            <a:ext cx="1440160" cy="101509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ROC ou sociedades de ROC</a:t>
            </a:r>
            <a:endParaRPr lang="pt-PT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3896990" y="2613439"/>
            <a:ext cx="389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cxnSp>
        <p:nvCxnSpPr>
          <p:cNvPr id="16" name="Conexão recta unidireccional 15"/>
          <p:cNvCxnSpPr/>
          <p:nvPr/>
        </p:nvCxnSpPr>
        <p:spPr>
          <a:xfrm flipV="1">
            <a:off x="1802930" y="4072891"/>
            <a:ext cx="1" cy="556140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758814" y="4757815"/>
            <a:ext cx="2088232" cy="90029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Comissão </a:t>
            </a:r>
          </a:p>
          <a:p>
            <a:pPr algn="ctr"/>
            <a:r>
              <a:rPr lang="pt-PT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vencimentos</a:t>
            </a:r>
            <a:endParaRPr lang="pt-PT" sz="14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5739823" y="1904137"/>
            <a:ext cx="299262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Modelo normalmente adoptado nas sociedades de menor dimensão,   em que a maioria do capital se concentra num accionista maioritário; Reduzido número de sócios;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[Modelo Monista ou Clássico Complexo]: O ROC deve ser independente do CF,  ou seja deve ser um membro que não pertença ao CF, nas seguintes situações:</a:t>
            </a:r>
          </a:p>
          <a:p>
            <a:pPr lvl="1"/>
            <a:r>
              <a:rPr lang="pt-PT" sz="1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PT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nas sociedades emitentes de valores mobiliários admitidos à negociação em mercado regulamentado;</a:t>
            </a:r>
          </a:p>
          <a:p>
            <a:pPr marL="628650" lvl="1" indent="-171450">
              <a:buFontTx/>
              <a:buChar char="-"/>
            </a:pPr>
            <a:r>
              <a:rPr lang="pt-PT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Sociedades que não sendo, totalmente dominadas por outras sociedades que adoptem este modelo durante dois anos consecutivos, ultrapassem um dos seguintes valores: </a:t>
            </a:r>
          </a:p>
          <a:p>
            <a:pPr marL="742950" lvl="1" indent="-285750">
              <a:buAutoNum type="romanLcParenR"/>
            </a:pPr>
            <a:r>
              <a:rPr lang="pt-PT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Total do balanço - € 100 000 000;</a:t>
            </a:r>
          </a:p>
          <a:p>
            <a:pPr marL="742950" lvl="1" indent="-285750">
              <a:buAutoNum type="romanLcParenR"/>
            </a:pPr>
            <a:r>
              <a:rPr lang="pt-PT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Total de vendas líquidas e outros proveitos - € 150000000;</a:t>
            </a:r>
          </a:p>
          <a:p>
            <a:pPr marL="742950" lvl="1" indent="-285750">
              <a:buAutoNum type="romanLcParenR"/>
            </a:pPr>
            <a:r>
              <a:rPr lang="pt-PT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Número de trabalhadores empregados em média durante o exercício – 150;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Este modelo comporta também a possibilidade de, em substituição do CA e, também, do CF, existir um administrador único e/ou um fiscal único, desde que o capital não seja superior a € 200,000,00</a:t>
            </a:r>
          </a:p>
          <a:p>
            <a:pPr lvl="1"/>
            <a:endParaRPr lang="pt-PT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pt-PT" sz="1200" dirty="0"/>
          </a:p>
        </p:txBody>
      </p:sp>
      <p:sp>
        <p:nvSpPr>
          <p:cNvPr id="27" name="CaixaDeTexto 26"/>
          <p:cNvSpPr txBox="1"/>
          <p:nvPr/>
        </p:nvSpPr>
        <p:spPr>
          <a:xfrm>
            <a:off x="359532" y="1362662"/>
            <a:ext cx="27787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2.1. Modelo Monista</a:t>
            </a:r>
            <a:endParaRPr lang="pt-PT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88" y="1164762"/>
            <a:ext cx="714886" cy="885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200431" y="6503065"/>
            <a:ext cx="19077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Fonte: Cunha (2012)</a:t>
            </a:r>
            <a:endParaRPr lang="pt-PT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59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539552" y="55563"/>
            <a:ext cx="8183951" cy="9971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Sistemas de governação</a:t>
            </a:r>
          </a:p>
          <a:p>
            <a:pPr algn="l"/>
            <a:r>
              <a:rPr lang="pt-P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Sistemas actuais</a:t>
            </a:r>
            <a:endParaRPr lang="pt-PT" sz="2000" dirty="0"/>
          </a:p>
        </p:txBody>
      </p:sp>
      <p:cxnSp>
        <p:nvCxnSpPr>
          <p:cNvPr id="6" name="Conexão recta 5"/>
          <p:cNvCxnSpPr/>
          <p:nvPr/>
        </p:nvCxnSpPr>
        <p:spPr>
          <a:xfrm>
            <a:off x="0" y="1052736"/>
            <a:ext cx="914400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683568" y="1340768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2.2.Modelo </a:t>
            </a:r>
          </a:p>
          <a:p>
            <a:r>
              <a:rPr lang="pt-PT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Anglo-Saxónico</a:t>
            </a:r>
            <a:endParaRPr lang="pt-PT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629865" y="1856431"/>
            <a:ext cx="4572508" cy="2812878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  <a:p>
            <a:pPr algn="ctr"/>
            <a:endParaRPr lang="pt-PT" dirty="0" smtClean="0"/>
          </a:p>
          <a:p>
            <a:pPr algn="ctr"/>
            <a:endParaRPr lang="pt-PT" dirty="0"/>
          </a:p>
        </p:txBody>
      </p:sp>
      <p:sp>
        <p:nvSpPr>
          <p:cNvPr id="9" name="CaixaDeTexto 8"/>
          <p:cNvSpPr txBox="1"/>
          <p:nvPr/>
        </p:nvSpPr>
        <p:spPr>
          <a:xfrm>
            <a:off x="2750986" y="2893538"/>
            <a:ext cx="15121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Conselho </a:t>
            </a:r>
          </a:p>
          <a:p>
            <a:pPr algn="ctr"/>
            <a:r>
              <a:rPr lang="pt-PT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Administração</a:t>
            </a:r>
            <a:endParaRPr lang="pt-PT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206627" y="3454798"/>
            <a:ext cx="2232248" cy="981312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accent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Comissão Executiva</a:t>
            </a:r>
            <a:endParaRPr lang="pt-PT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134619" y="2263768"/>
            <a:ext cx="2304256" cy="107573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Comissão </a:t>
            </a:r>
          </a:p>
          <a:p>
            <a:pPr algn="ctr"/>
            <a:r>
              <a:rPr lang="pt-PT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</a:p>
          <a:p>
            <a:pPr algn="ctr"/>
            <a:r>
              <a:rPr lang="pt-PT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Auditoria</a:t>
            </a:r>
          </a:p>
          <a:p>
            <a:pPr algn="ctr"/>
            <a:r>
              <a:rPr lang="pt-PT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(Administração  não executiva)</a:t>
            </a:r>
            <a:endParaRPr lang="pt-PT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7380312" y="2331794"/>
            <a:ext cx="1440160" cy="101509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ROC ou sociedades de ROC</a:t>
            </a:r>
            <a:endParaRPr lang="pt-PT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539552" y="4077072"/>
            <a:ext cx="2088232" cy="90029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Comissão </a:t>
            </a:r>
          </a:p>
          <a:p>
            <a:pPr algn="ctr"/>
            <a:r>
              <a:rPr lang="pt-PT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vencimentos</a:t>
            </a:r>
            <a:endParaRPr lang="pt-PT" sz="14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Conexão recta unidireccional 14"/>
          <p:cNvCxnSpPr/>
          <p:nvPr/>
        </p:nvCxnSpPr>
        <p:spPr>
          <a:xfrm flipV="1">
            <a:off x="1901549" y="3454798"/>
            <a:ext cx="507294" cy="504056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ângulo 15"/>
          <p:cNvSpPr/>
          <p:nvPr/>
        </p:nvSpPr>
        <p:spPr>
          <a:xfrm>
            <a:off x="2915815" y="5081765"/>
            <a:ext cx="6048673" cy="1371571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PT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Modelo adoptado nas sociedades de maior dimensão;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PT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sociedades que adoptam este modelo de governação, dispõem, normalmente, de participações cotadas, isto é sujeitas à negociação em mercados a regulamentados;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PT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sociedades que adoptam este modelo de gestão tê, normalmente, a presença de investimentos estrangeiros;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PT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sociedades que adoptam este modelo de governação não pode dispor de um administrador único, em substituição do CA (contrariamente às sociedades que adoptem o modelo  monista ou clássico</a:t>
            </a:r>
            <a:r>
              <a:rPr lang="pt-PT" sz="1000" dirty="0" smtClean="0">
                <a:solidFill>
                  <a:schemeClr val="tx1"/>
                </a:solidFill>
              </a:rPr>
              <a:t>)</a:t>
            </a:r>
            <a:endParaRPr lang="pt-PT" sz="1000" dirty="0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372" y="4527220"/>
            <a:ext cx="714886" cy="885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7380312" y="6453336"/>
            <a:ext cx="16001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t-PT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Fonte: Cunha (2012)</a:t>
            </a:r>
          </a:p>
        </p:txBody>
      </p:sp>
    </p:spTree>
    <p:extLst>
      <p:ext uri="{BB962C8B-B14F-4D97-AF65-F5344CB8AC3E}">
        <p14:creationId xmlns:p14="http://schemas.microsoft.com/office/powerpoint/2010/main" val="145555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539552" y="55563"/>
            <a:ext cx="8183951" cy="9971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Sistemas de governação</a:t>
            </a:r>
          </a:p>
          <a:p>
            <a:pPr algn="l"/>
            <a:r>
              <a:rPr lang="pt-P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Sistemas actuais</a:t>
            </a:r>
            <a:endParaRPr lang="pt-PT" sz="2000" dirty="0"/>
          </a:p>
        </p:txBody>
      </p:sp>
      <p:cxnSp>
        <p:nvCxnSpPr>
          <p:cNvPr id="8" name="Conexão recta 7"/>
          <p:cNvCxnSpPr/>
          <p:nvPr/>
        </p:nvCxnSpPr>
        <p:spPr>
          <a:xfrm>
            <a:off x="0" y="1052736"/>
            <a:ext cx="914400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ixaDeTexto 1"/>
          <p:cNvSpPr txBox="1"/>
          <p:nvPr/>
        </p:nvSpPr>
        <p:spPr>
          <a:xfrm>
            <a:off x="683568" y="1340768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2.2.Modelo Dualista ou Germânico</a:t>
            </a:r>
            <a:endParaRPr lang="pt-PT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51520" y="2276872"/>
            <a:ext cx="2088232" cy="1514669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P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Conselho </a:t>
            </a:r>
          </a:p>
          <a:p>
            <a:pPr algn="ctr"/>
            <a:r>
              <a:rPr lang="pt-P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 Administração</a:t>
            </a:r>
          </a:p>
          <a:p>
            <a:pPr algn="ctr"/>
            <a:r>
              <a:rPr lang="pt-P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Executivo</a:t>
            </a:r>
          </a:p>
          <a:p>
            <a:pPr algn="ctr"/>
            <a:endParaRPr lang="pt-PT" dirty="0"/>
          </a:p>
          <a:p>
            <a:pPr algn="ctr"/>
            <a:endParaRPr lang="pt-PT" dirty="0" smtClean="0"/>
          </a:p>
          <a:p>
            <a:pPr algn="ctr"/>
            <a:endParaRPr lang="pt-PT" dirty="0"/>
          </a:p>
        </p:txBody>
      </p:sp>
      <p:sp>
        <p:nvSpPr>
          <p:cNvPr id="3" name="Oval 2"/>
          <p:cNvSpPr/>
          <p:nvPr/>
        </p:nvSpPr>
        <p:spPr>
          <a:xfrm>
            <a:off x="2847046" y="1608869"/>
            <a:ext cx="4317242" cy="302433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pt-PT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4283968" y="1978740"/>
            <a:ext cx="2160240" cy="105549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2">
                <a:lumMod val="20000"/>
                <a:lumOff val="8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Comissão </a:t>
            </a:r>
          </a:p>
          <a:p>
            <a:pPr algn="ctr"/>
            <a:r>
              <a:rPr lang="pt-PT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 as matérias financeiras (CMF)</a:t>
            </a:r>
            <a:endParaRPr lang="pt-PT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283968" y="3216406"/>
            <a:ext cx="2193010" cy="99607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2">
                <a:lumMod val="20000"/>
                <a:lumOff val="8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Comissão de remunerações</a:t>
            </a:r>
            <a:endParaRPr lang="pt-PT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852415" y="4515907"/>
            <a:ext cx="2088232" cy="90029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Comissão </a:t>
            </a:r>
          </a:p>
          <a:p>
            <a:pPr algn="ctr"/>
            <a:r>
              <a:rPr lang="pt-PT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vencimentos</a:t>
            </a:r>
            <a:endParaRPr lang="pt-PT" sz="14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203848" y="2552218"/>
            <a:ext cx="12116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Conselho Geral </a:t>
            </a:r>
          </a:p>
          <a:p>
            <a:r>
              <a:rPr lang="pt-PT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de Supervisão</a:t>
            </a:r>
            <a:endParaRPr lang="pt-PT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7283343" y="2614473"/>
            <a:ext cx="1440160" cy="101509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ROC ou sociedades de ROC</a:t>
            </a:r>
            <a:endParaRPr lang="pt-PT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Conexão recta unidireccional 15"/>
          <p:cNvCxnSpPr/>
          <p:nvPr/>
        </p:nvCxnSpPr>
        <p:spPr>
          <a:xfrm flipV="1">
            <a:off x="2517946" y="3988736"/>
            <a:ext cx="507294" cy="504056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xão recta unidireccional 18"/>
          <p:cNvCxnSpPr/>
          <p:nvPr/>
        </p:nvCxnSpPr>
        <p:spPr>
          <a:xfrm flipH="1">
            <a:off x="2267744" y="3506325"/>
            <a:ext cx="507294" cy="0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ângulo 14"/>
          <p:cNvSpPr/>
          <p:nvPr/>
        </p:nvSpPr>
        <p:spPr>
          <a:xfrm>
            <a:off x="3203848" y="4932130"/>
            <a:ext cx="5760640" cy="1559289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PT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Modelo adoptado nas sociedades de pequena ou média dimensão;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PT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sociedades que adoptam este modelo de governação têm, geralmente, o capital social mais disperso, isto é há diversos titulares de números significativos de participações;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PT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Especialmente característico deste modelo é o facto de se entregar a gestão da sociedade a profissionais especializados (Administradores Executivos);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PT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É, precisamente, em virtude dos riscos de agência que possam decorrer da gestão da sociedade entregue a profissionais especializados, que existe o  Conselho Geral e de Supervisão, cuja a função é, em especial, a de controlar  a gestão levada a cabo por estes administradores executivos; </a:t>
            </a:r>
            <a:endParaRPr lang="pt-PT" sz="1000" dirty="0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304" y="4550747"/>
            <a:ext cx="714886" cy="885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7422090" y="6513345"/>
            <a:ext cx="16001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t-PT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Fonte: Cunha (2012)</a:t>
            </a:r>
          </a:p>
        </p:txBody>
      </p:sp>
    </p:spTree>
    <p:extLst>
      <p:ext uri="{BB962C8B-B14F-4D97-AF65-F5344CB8AC3E}">
        <p14:creationId xmlns:p14="http://schemas.microsoft.com/office/powerpoint/2010/main" val="19407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2048"/>
            <a:ext cx="8686800" cy="1143000"/>
          </a:xfrm>
        </p:spPr>
        <p:txBody>
          <a:bodyPr>
            <a:normAutofit fontScale="90000"/>
          </a:bodyPr>
          <a:lstStyle/>
          <a:p>
            <a:pPr lvl="0" algn="l">
              <a:spcBef>
                <a:spcPts val="0"/>
              </a:spcBef>
            </a:pPr>
            <a:r>
              <a:rPr lang="pt-PT" sz="27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pt-PT" sz="27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pt-PT" sz="27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III</a:t>
            </a:r>
            <a:r>
              <a:rPr lang="pt-PT" sz="27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lang="pt-PT" sz="27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Os Mecanismos de </a:t>
            </a:r>
            <a:r>
              <a:rPr lang="pt-PT" sz="2700" b="1" i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Corporate</a:t>
            </a:r>
            <a:r>
              <a:rPr lang="pt-PT" sz="2700" b="1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pt-PT" sz="2700" b="1" i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Governance</a:t>
            </a:r>
            <a:r>
              <a:rPr lang="pt-PT" sz="27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 a Ética</a:t>
            </a:r>
            <a:r>
              <a:rPr lang="pt-PT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pt-PT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pt-PT" sz="2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Mecanismos</a:t>
            </a:r>
            <a:r>
              <a:rPr lang="pt-PT" sz="20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pt-PT" sz="2000" dirty="0">
                <a:solidFill>
                  <a:prstClr val="black"/>
                </a:solidFill>
                <a:ea typeface="+mn-ea"/>
                <a:cs typeface="+mn-cs"/>
              </a:rPr>
            </a:br>
            <a:endParaRPr lang="pt-PT" dirty="0"/>
          </a:p>
        </p:txBody>
      </p:sp>
      <p:cxnSp>
        <p:nvCxnSpPr>
          <p:cNvPr id="4" name="Conexão recta 7"/>
          <p:cNvCxnSpPr/>
          <p:nvPr/>
        </p:nvCxnSpPr>
        <p:spPr>
          <a:xfrm>
            <a:off x="0" y="1052736"/>
            <a:ext cx="914400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869205486"/>
              </p:ext>
            </p:extLst>
          </p:nvPr>
        </p:nvGraphicFramePr>
        <p:xfrm>
          <a:off x="2022850" y="183541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259632" y="1850940"/>
            <a:ext cx="2664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Mecanismos Externos</a:t>
            </a:r>
            <a:endParaRPr lang="pt-PT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48264" y="6453336"/>
            <a:ext cx="23411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Fonte: Camara </a:t>
            </a:r>
            <a:r>
              <a:rPr lang="pt-P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</a:t>
            </a:r>
            <a:r>
              <a:rPr lang="pt-P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P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l. (2011)</a:t>
            </a:r>
            <a:endParaRPr lang="pt-PT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6084168" y="5733256"/>
            <a:ext cx="22829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Mecanismos Internos</a:t>
            </a:r>
          </a:p>
        </p:txBody>
      </p:sp>
      <p:sp>
        <p:nvSpPr>
          <p:cNvPr id="6" name="Rectângulo arredondado 5"/>
          <p:cNvSpPr/>
          <p:nvPr/>
        </p:nvSpPr>
        <p:spPr>
          <a:xfrm>
            <a:off x="1259632" y="2564904"/>
            <a:ext cx="2376264" cy="1008112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5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Mercado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820472" cy="1143000"/>
          </a:xfrm>
        </p:spPr>
        <p:txBody>
          <a:bodyPr anchor="t"/>
          <a:lstStyle/>
          <a:p>
            <a:pPr algn="l"/>
            <a:r>
              <a:rPr lang="pt-PT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Os Mecanismos de </a:t>
            </a:r>
            <a:r>
              <a:rPr lang="pt-PT" sz="24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Corporate</a:t>
            </a:r>
            <a:r>
              <a:rPr lang="pt-PT" sz="2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4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Governance</a:t>
            </a:r>
            <a:r>
              <a:rPr lang="pt-PT" sz="2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a Ética</a:t>
            </a:r>
            <a:br>
              <a:rPr lang="pt-PT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PT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1.1. Concentração da Propriedade</a:t>
            </a:r>
          </a:p>
        </p:txBody>
      </p:sp>
      <p:cxnSp>
        <p:nvCxnSpPr>
          <p:cNvPr id="4" name="Conexão recta 7"/>
          <p:cNvCxnSpPr/>
          <p:nvPr/>
        </p:nvCxnSpPr>
        <p:spPr>
          <a:xfrm>
            <a:off x="0" y="1052736"/>
            <a:ext cx="914400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65740146"/>
              </p:ext>
            </p:extLst>
          </p:nvPr>
        </p:nvGraphicFramePr>
        <p:xfrm>
          <a:off x="1887" y="1315242"/>
          <a:ext cx="7992888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078924" y="6453336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PT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Fonte</a:t>
            </a:r>
            <a:r>
              <a:rPr lang="pt-PT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PT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Camara </a:t>
            </a:r>
            <a:r>
              <a:rPr lang="pt-PT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</a:t>
            </a:r>
            <a:r>
              <a:rPr lang="pt-PT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al. (2011</a:t>
            </a:r>
            <a:r>
              <a:rPr lang="pt-PT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374" y="1751802"/>
            <a:ext cx="648072" cy="64807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 anchor="t">
            <a:normAutofit/>
          </a:bodyPr>
          <a:lstStyle/>
          <a:p>
            <a:pPr algn="l"/>
            <a:r>
              <a:rPr lang="pt-PT" sz="22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Os Mecanismos de </a:t>
            </a:r>
            <a:r>
              <a:rPr lang="pt-PT" sz="22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Corporate</a:t>
            </a:r>
            <a:r>
              <a:rPr lang="pt-PT" sz="2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2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Governance</a:t>
            </a:r>
            <a:r>
              <a:rPr lang="pt-PT" sz="2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2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a Ética</a:t>
            </a:r>
            <a:br>
              <a:rPr lang="pt-PT" sz="22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PT" sz="2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1.2. Conselho de Administração.</a:t>
            </a:r>
            <a:br>
              <a:rPr lang="pt-PT" sz="2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lang="pt-PT" sz="22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Conexão recta 7"/>
          <p:cNvCxnSpPr/>
          <p:nvPr/>
        </p:nvCxnSpPr>
        <p:spPr>
          <a:xfrm>
            <a:off x="0" y="1052736"/>
            <a:ext cx="914400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067494145"/>
              </p:ext>
            </p:extLst>
          </p:nvPr>
        </p:nvGraphicFramePr>
        <p:xfrm>
          <a:off x="1619672" y="2420888"/>
          <a:ext cx="6096000" cy="3976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47564" y="1906561"/>
            <a:ext cx="2376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Quem faz parte</a:t>
            </a:r>
          </a:p>
        </p:txBody>
      </p:sp>
      <p:sp>
        <p:nvSpPr>
          <p:cNvPr id="3" name="Rectangle 2"/>
          <p:cNvSpPr/>
          <p:nvPr/>
        </p:nvSpPr>
        <p:spPr>
          <a:xfrm>
            <a:off x="7040732" y="6453336"/>
            <a:ext cx="210326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t-PT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Fonte: Camara </a:t>
            </a:r>
            <a:r>
              <a:rPr lang="pt-PT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</a:t>
            </a:r>
            <a:r>
              <a:rPr lang="pt-PT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al. (2011)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855991"/>
            <a:ext cx="12954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36104"/>
          </a:xfrm>
        </p:spPr>
        <p:txBody>
          <a:bodyPr anchor="t"/>
          <a:lstStyle/>
          <a:p>
            <a:pPr algn="l"/>
            <a:r>
              <a:rPr lang="pt-PT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Os Mecanismos de </a:t>
            </a:r>
            <a:r>
              <a:rPr lang="pt-PT" sz="24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Corporate</a:t>
            </a:r>
            <a:r>
              <a:rPr lang="pt-PT" sz="2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4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Governance</a:t>
            </a:r>
            <a:r>
              <a:rPr lang="pt-PT" sz="2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a Ética</a:t>
            </a:r>
            <a:r>
              <a:rPr lang="pt-PT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PT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PT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1.3. </a:t>
            </a:r>
            <a:r>
              <a:rPr lang="pt-PT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Conselho de Administração</a:t>
            </a:r>
            <a:endParaRPr lang="pt-PT" sz="2000" dirty="0"/>
          </a:p>
        </p:txBody>
      </p:sp>
      <p:cxnSp>
        <p:nvCxnSpPr>
          <p:cNvPr id="6" name="Conexão recta 7"/>
          <p:cNvCxnSpPr/>
          <p:nvPr/>
        </p:nvCxnSpPr>
        <p:spPr>
          <a:xfrm>
            <a:off x="0" y="1052736"/>
            <a:ext cx="914400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927760808"/>
              </p:ext>
            </p:extLst>
          </p:nvPr>
        </p:nvGraphicFramePr>
        <p:xfrm>
          <a:off x="755576" y="1827541"/>
          <a:ext cx="7560840" cy="44097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07504" y="1340768"/>
            <a:ext cx="540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Recomendações para uma boa governação</a:t>
            </a:r>
            <a:endParaRPr lang="pt-PT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01000" y="6453336"/>
            <a:ext cx="2592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Fonte: Santos (2009)</a:t>
            </a:r>
            <a:endParaRPr lang="pt-PT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8555" y="3974636"/>
            <a:ext cx="883920" cy="830580"/>
          </a:xfrm>
          <a:prstGeom prst="rect">
            <a:avLst/>
          </a:prstGeom>
        </p:spPr>
      </p:pic>
      <p:pic>
        <p:nvPicPr>
          <p:cNvPr id="10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759" y="4742300"/>
            <a:ext cx="883920" cy="83058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36104"/>
          </a:xfrm>
        </p:spPr>
        <p:txBody>
          <a:bodyPr anchor="t"/>
          <a:lstStyle/>
          <a:p>
            <a:pPr algn="l"/>
            <a:r>
              <a:rPr lang="pt-PT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Os Mecanismos de </a:t>
            </a:r>
            <a:r>
              <a:rPr lang="pt-PT" sz="24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Corporate</a:t>
            </a:r>
            <a:r>
              <a:rPr lang="pt-PT" sz="2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4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Governance</a:t>
            </a:r>
            <a:r>
              <a:rPr lang="pt-PT" sz="2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a Ética</a:t>
            </a:r>
            <a:r>
              <a:rPr lang="pt-PT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PT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PT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1.4. Remuneração dos Administradores</a:t>
            </a:r>
            <a:endParaRPr lang="pt-PT" sz="2000" dirty="0"/>
          </a:p>
        </p:txBody>
      </p:sp>
      <p:cxnSp>
        <p:nvCxnSpPr>
          <p:cNvPr id="4" name="Conexão recta 7"/>
          <p:cNvCxnSpPr/>
          <p:nvPr/>
        </p:nvCxnSpPr>
        <p:spPr>
          <a:xfrm>
            <a:off x="0" y="1052736"/>
            <a:ext cx="914400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679" y="4962996"/>
            <a:ext cx="883920" cy="83058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68760"/>
            <a:ext cx="142875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266339622"/>
              </p:ext>
            </p:extLst>
          </p:nvPr>
        </p:nvGraphicFramePr>
        <p:xfrm>
          <a:off x="755576" y="1318418"/>
          <a:ext cx="7704856" cy="4126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611560" y="5563936"/>
            <a:ext cx="28140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Remuneração e prémios</a:t>
            </a:r>
            <a:endParaRPr lang="pt-PT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45612" y="6453336"/>
            <a:ext cx="178606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t-PT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Fonte: Camara </a:t>
            </a:r>
            <a:r>
              <a:rPr lang="pt-PT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</a:t>
            </a:r>
            <a:r>
              <a:rPr lang="pt-PT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al. (2011)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253" y="1052736"/>
            <a:ext cx="9189253" cy="5805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467544" y="116632"/>
            <a:ext cx="8229600" cy="9361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2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Os Mecanismos de </a:t>
            </a:r>
            <a:r>
              <a:rPr lang="pt-PT" sz="24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Corporate</a:t>
            </a:r>
            <a:r>
              <a:rPr lang="pt-PT" sz="2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4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Governance</a:t>
            </a:r>
            <a:r>
              <a:rPr lang="pt-PT" sz="2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a Ética</a:t>
            </a:r>
            <a:r>
              <a:rPr lang="pt-PT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PT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PT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1.5. Remuneração dos Administradores</a:t>
            </a:r>
            <a:endParaRPr lang="pt-PT" sz="2000" dirty="0"/>
          </a:p>
        </p:txBody>
      </p:sp>
      <p:cxnSp>
        <p:nvCxnSpPr>
          <p:cNvPr id="6" name="Conexão recta 7"/>
          <p:cNvCxnSpPr/>
          <p:nvPr/>
        </p:nvCxnSpPr>
        <p:spPr>
          <a:xfrm>
            <a:off x="0" y="1052736"/>
            <a:ext cx="914400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ângulo 7"/>
          <p:cNvSpPr/>
          <p:nvPr/>
        </p:nvSpPr>
        <p:spPr>
          <a:xfrm>
            <a:off x="899592" y="1916832"/>
            <a:ext cx="7056784" cy="39604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115616" y="1484784"/>
            <a:ext cx="6480720" cy="4525963"/>
          </a:xfrm>
        </p:spPr>
        <p:txBody>
          <a:bodyPr>
            <a:normAutofit lnSpcReduction="10000"/>
          </a:bodyPr>
          <a:lstStyle/>
          <a:p>
            <a:pPr algn="just"/>
            <a:endParaRPr lang="pt-PT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PT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PT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posse de ações por parte dos gestores torna-os mais sensíveis às flutuações (mesmo que parcialmente fora do seu controlo) do mercado de capitais.</a:t>
            </a:r>
          </a:p>
          <a:p>
            <a:pPr algn="just"/>
            <a:endParaRPr lang="pt-PT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PT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Os sistemas de incentivos não garantem que os gestores tomem as decisões corretas, mas fazem aumentar a probabilidade daqueles fazerem “as coisas” pelas quais serão recompensados. </a:t>
            </a:r>
          </a:p>
          <a:p>
            <a:pPr algn="just"/>
            <a:endParaRPr lang="pt-PT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PT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remuneração para a </a:t>
            </a:r>
            <a:r>
              <a:rPr lang="pt-PT" sz="1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performance </a:t>
            </a:r>
            <a:r>
              <a:rPr lang="pt-PT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PT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CEO’s</a:t>
            </a:r>
            <a:r>
              <a:rPr lang="pt-PT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não fundadores é superior numa empresa onde os membros do CA são fundadores. </a:t>
            </a:r>
            <a:endParaRPr lang="en-US" sz="18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PT" sz="18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PT" sz="18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PT" sz="18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PT" sz="18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PT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PT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773758" y="6457890"/>
            <a:ext cx="33702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PT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Fonte: Camara </a:t>
            </a:r>
            <a:r>
              <a:rPr lang="pt-PT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</a:t>
            </a:r>
            <a:r>
              <a:rPr lang="pt-PT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al. (</a:t>
            </a:r>
            <a:r>
              <a:rPr lang="pt-PT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2011) e Li &amp; </a:t>
            </a:r>
            <a:r>
              <a:rPr lang="pt-PT" sz="1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Srinivasan</a:t>
            </a:r>
            <a:r>
              <a:rPr lang="pt-PT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(2011)</a:t>
            </a:r>
          </a:p>
          <a:p>
            <a:pPr lvl="0"/>
            <a:endParaRPr lang="pt-PT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32048"/>
            <a:ext cx="8686800" cy="1143000"/>
          </a:xfrm>
        </p:spPr>
        <p:txBody>
          <a:bodyPr>
            <a:normAutofit fontScale="90000"/>
          </a:bodyPr>
          <a:lstStyle/>
          <a:p>
            <a:pPr lvl="0" algn="l">
              <a:spcBef>
                <a:spcPts val="0"/>
              </a:spcBef>
            </a:pPr>
            <a:r>
              <a:rPr lang="pt-PT" sz="27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pt-PT" sz="27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pt-PT" sz="27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III</a:t>
            </a:r>
            <a:r>
              <a:rPr lang="pt-PT" sz="27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lang="pt-PT" sz="27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Os Mecanismos de </a:t>
            </a:r>
            <a:r>
              <a:rPr lang="pt-PT" sz="2700" b="1" i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Corporate</a:t>
            </a:r>
            <a:r>
              <a:rPr lang="pt-PT" sz="2700" b="1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pt-PT" sz="2700" b="1" i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Governance</a:t>
            </a:r>
            <a:r>
              <a:rPr lang="pt-PT" sz="27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 a Ética</a:t>
            </a:r>
            <a:r>
              <a:rPr lang="pt-PT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pt-PT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pt-PT" sz="2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1.6. Mecanismos externos</a:t>
            </a:r>
            <a:r>
              <a:rPr lang="pt-PT" sz="20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pt-PT" sz="2000" dirty="0">
                <a:solidFill>
                  <a:prstClr val="black"/>
                </a:solidFill>
                <a:ea typeface="+mn-ea"/>
                <a:cs typeface="+mn-cs"/>
              </a:rPr>
            </a:br>
            <a:endParaRPr lang="pt-PT" dirty="0"/>
          </a:p>
        </p:txBody>
      </p:sp>
      <p:cxnSp>
        <p:nvCxnSpPr>
          <p:cNvPr id="5" name="Conexão recta 7"/>
          <p:cNvCxnSpPr/>
          <p:nvPr/>
        </p:nvCxnSpPr>
        <p:spPr>
          <a:xfrm>
            <a:off x="0" y="1052736"/>
            <a:ext cx="914400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1403648" y="2420888"/>
            <a:ext cx="10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Mercado </a:t>
            </a:r>
            <a:endParaRPr lang="pt-PT" dirty="0"/>
          </a:p>
        </p:txBody>
      </p:sp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963356641"/>
              </p:ext>
            </p:extLst>
          </p:nvPr>
        </p:nvGraphicFramePr>
        <p:xfrm>
          <a:off x="893676" y="1340768"/>
          <a:ext cx="7356648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97762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ChangeArrowheads="1"/>
          </p:cNvSpPr>
          <p:nvPr>
            <p:ph type="title"/>
          </p:nvPr>
        </p:nvSpPr>
        <p:spPr>
          <a:xfrm>
            <a:off x="531715" y="116632"/>
            <a:ext cx="8238808" cy="831850"/>
          </a:xfrm>
        </p:spPr>
        <p:txBody>
          <a:bodyPr anchor="ctr"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PT" dirty="0">
                <a:solidFill>
                  <a:schemeClr val="accent2">
                    <a:lumMod val="75000"/>
                  </a:schemeClr>
                </a:solidFill>
                <a:latin typeface="Times New Roman" pitchFamily="16" charset="0"/>
                <a:cs typeface="Times New Roman" pitchFamily="16" charset="0"/>
              </a:rPr>
              <a:t/>
            </a:r>
            <a:br>
              <a:rPr lang="pt-PT" dirty="0">
                <a:solidFill>
                  <a:schemeClr val="accent2">
                    <a:lumMod val="75000"/>
                  </a:schemeClr>
                </a:solidFill>
                <a:latin typeface="Times New Roman" pitchFamily="16" charset="0"/>
                <a:cs typeface="Times New Roman" pitchFamily="16" charset="0"/>
              </a:rPr>
            </a:br>
            <a:r>
              <a:rPr lang="pt-PT" sz="3000" i="1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Corporate</a:t>
            </a:r>
            <a:r>
              <a:rPr lang="pt-PT" sz="3000" i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3000" i="1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Governance</a:t>
            </a:r>
            <a:r>
              <a:rPr lang="pt-PT" sz="3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PT" sz="3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pt-PT" sz="30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22531" name="Rectangle 2"/>
          <p:cNvSpPr>
            <a:spLocks noChangeArrowheads="1"/>
          </p:cNvSpPr>
          <p:nvPr/>
        </p:nvSpPr>
        <p:spPr bwMode="auto">
          <a:xfrm>
            <a:off x="894731" y="1613882"/>
            <a:ext cx="7746247" cy="6715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chemeClr val="accent2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  <p:txBody>
          <a:bodyPr lIns="90000" tIns="45000" rIns="90000" bIns="45000" anchor="ctr" anchorCtr="1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defTabSz="449263" eaLnBrk="1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pt-PT" sz="1600" b="1" i="1" dirty="0" smtClean="0">
                <a:solidFill>
                  <a:schemeClr val="tx1"/>
                </a:solidFill>
              </a:rPr>
              <a:t>O </a:t>
            </a:r>
            <a:r>
              <a:rPr lang="pt-PT" sz="1600" b="1" i="1" dirty="0" err="1" smtClean="0">
                <a:solidFill>
                  <a:schemeClr val="tx1"/>
                </a:solidFill>
              </a:rPr>
              <a:t>Corporate</a:t>
            </a:r>
            <a:r>
              <a:rPr lang="pt-PT" sz="1600" b="1" i="1" dirty="0" smtClean="0">
                <a:solidFill>
                  <a:schemeClr val="tx1"/>
                </a:solidFill>
              </a:rPr>
              <a:t> </a:t>
            </a:r>
            <a:r>
              <a:rPr lang="pt-PT" sz="1600" b="1" i="1" dirty="0" err="1" smtClean="0">
                <a:solidFill>
                  <a:schemeClr val="tx1"/>
                </a:solidFill>
              </a:rPr>
              <a:t>Governance</a:t>
            </a:r>
            <a:endParaRPr lang="pt-PT" altLang="pt-PT" sz="1600" b="1" dirty="0" smtClean="0">
              <a:solidFill>
                <a:schemeClr val="tx1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22532" name="Rectangle 3"/>
          <p:cNvSpPr>
            <a:spLocks noChangeArrowheads="1"/>
          </p:cNvSpPr>
          <p:nvPr/>
        </p:nvSpPr>
        <p:spPr bwMode="auto">
          <a:xfrm>
            <a:off x="894731" y="2463199"/>
            <a:ext cx="7746247" cy="6715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chemeClr val="accent2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  <p:txBody>
          <a:bodyPr lIns="90000" tIns="45000" rIns="90000" bIns="45000" anchor="ctr" anchorCtr="1"/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PT" altLang="pt-PT" sz="1600" b="1" dirty="0">
                <a:latin typeface="Arial" charset="0"/>
                <a:ea typeface="Microsoft YaHei" charset="-122"/>
              </a:rPr>
              <a:t>Os modelos </a:t>
            </a:r>
            <a:r>
              <a:rPr lang="pt-PT" altLang="pt-PT" sz="1600" b="1" dirty="0" smtClean="0">
                <a:latin typeface="Arial" charset="0"/>
                <a:ea typeface="Microsoft YaHei" charset="-122"/>
              </a:rPr>
              <a:t>de </a:t>
            </a:r>
            <a:r>
              <a:rPr lang="pt-PT" altLang="pt-PT" sz="1600" b="1" dirty="0" err="1" smtClean="0">
                <a:latin typeface="Arial" charset="0"/>
                <a:ea typeface="Microsoft YaHei" charset="-122"/>
              </a:rPr>
              <a:t>coporate</a:t>
            </a:r>
            <a:r>
              <a:rPr lang="pt-PT" altLang="pt-PT" sz="1600" b="1" dirty="0" smtClean="0">
                <a:latin typeface="Arial" charset="0"/>
                <a:ea typeface="Microsoft YaHei" charset="-122"/>
              </a:rPr>
              <a:t> </a:t>
            </a:r>
            <a:r>
              <a:rPr lang="pt-PT" altLang="pt-PT" sz="1600" b="1" dirty="0" err="1" smtClean="0">
                <a:latin typeface="Arial" charset="0"/>
                <a:ea typeface="Microsoft YaHei" charset="-122"/>
              </a:rPr>
              <a:t>governance</a:t>
            </a:r>
            <a:endParaRPr lang="pt-PT" altLang="pt-PT" sz="1600" b="1" dirty="0">
              <a:latin typeface="Arial" charset="0"/>
              <a:ea typeface="Microsoft YaHei" charset="-122"/>
            </a:endParaRPr>
          </a:p>
        </p:txBody>
      </p:sp>
      <p:sp>
        <p:nvSpPr>
          <p:cNvPr id="22533" name="Rectangle 4"/>
          <p:cNvSpPr>
            <a:spLocks noChangeArrowheads="1"/>
          </p:cNvSpPr>
          <p:nvPr/>
        </p:nvSpPr>
        <p:spPr bwMode="auto">
          <a:xfrm>
            <a:off x="891801" y="3347432"/>
            <a:ext cx="7749177" cy="6715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chemeClr val="accent2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  <p:txBody>
          <a:bodyPr lIns="90000" tIns="45000" rIns="90000" bIns="45000" anchor="ctr" anchorCtr="1"/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PT" altLang="pt-PT" sz="1600" b="1" dirty="0" smtClean="0">
                <a:latin typeface="Arial" charset="0"/>
                <a:ea typeface="Microsoft YaHei" charset="-122"/>
              </a:rPr>
              <a:t>Sistemas de governaç</a:t>
            </a:r>
            <a:r>
              <a:rPr lang="pt-PT" altLang="pt-PT" sz="1600" b="1" i="1" dirty="0" smtClean="0">
                <a:latin typeface="Arial" charset="0"/>
                <a:ea typeface="Microsoft YaHei" charset="-122"/>
              </a:rPr>
              <a:t>ão</a:t>
            </a:r>
            <a:endParaRPr lang="pt-PT" altLang="pt-PT" sz="1600" b="1" dirty="0" smtClean="0">
              <a:latin typeface="Arial" charset="0"/>
              <a:ea typeface="Microsoft YaHei" charset="-122"/>
            </a:endParaRPr>
          </a:p>
        </p:txBody>
      </p:sp>
      <p:sp>
        <p:nvSpPr>
          <p:cNvPr id="22534" name="Rectangle 5"/>
          <p:cNvSpPr>
            <a:spLocks noChangeArrowheads="1"/>
          </p:cNvSpPr>
          <p:nvPr/>
        </p:nvSpPr>
        <p:spPr bwMode="auto">
          <a:xfrm>
            <a:off x="881543" y="4161824"/>
            <a:ext cx="7759434" cy="6715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chemeClr val="accent2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  <p:txBody>
          <a:bodyPr lIns="90000" tIns="45000" rIns="90000" bIns="45000" anchor="ctr" anchorCtr="1"/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PT" altLang="pt-PT" sz="1600" b="1" dirty="0">
                <a:latin typeface="Arial" charset="0"/>
                <a:ea typeface="Microsoft YaHei" charset="-122"/>
              </a:rPr>
              <a:t>Os mecanismos de </a:t>
            </a:r>
            <a:r>
              <a:rPr lang="pt-PT" altLang="pt-PT" sz="1600" b="1" i="1" dirty="0" err="1">
                <a:latin typeface="Arial" charset="0"/>
                <a:ea typeface="Microsoft YaHei" charset="-122"/>
              </a:rPr>
              <a:t>governance</a:t>
            </a:r>
            <a:r>
              <a:rPr lang="pt-PT" altLang="pt-PT" sz="1600" b="1" i="1" dirty="0">
                <a:latin typeface="Arial" charset="0"/>
                <a:ea typeface="Microsoft YaHei" charset="-122"/>
              </a:rPr>
              <a:t> </a:t>
            </a:r>
            <a:r>
              <a:rPr lang="pt-PT" altLang="pt-PT" sz="1600" b="1" dirty="0">
                <a:latin typeface="Arial" charset="0"/>
                <a:ea typeface="Microsoft YaHei" charset="-122"/>
              </a:rPr>
              <a:t>e a ética</a:t>
            </a:r>
          </a:p>
        </p:txBody>
      </p:sp>
      <p:sp>
        <p:nvSpPr>
          <p:cNvPr id="22535" name="Oval 6"/>
          <p:cNvSpPr>
            <a:spLocks noChangeArrowheads="1"/>
          </p:cNvSpPr>
          <p:nvPr/>
        </p:nvSpPr>
        <p:spPr bwMode="auto">
          <a:xfrm>
            <a:off x="728436" y="1434484"/>
            <a:ext cx="326729" cy="354013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9360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defTabSz="449263" eaLnBrk="1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pt-PT" altLang="pt-PT" b="1" dirty="0" smtClean="0">
                <a:solidFill>
                  <a:srgbClr val="FFFFFF"/>
                </a:solidFill>
                <a:latin typeface="Times New Roman" pitchFamily="16" charset="0"/>
                <a:cs typeface="Times New Roman" pitchFamily="16" charset="0"/>
              </a:rPr>
              <a:t>I.</a:t>
            </a:r>
          </a:p>
        </p:txBody>
      </p:sp>
      <p:sp>
        <p:nvSpPr>
          <p:cNvPr id="22538" name="Rectângulo 1"/>
          <p:cNvSpPr>
            <a:spLocks noChangeArrowheads="1"/>
          </p:cNvSpPr>
          <p:nvPr/>
        </p:nvSpPr>
        <p:spPr bwMode="auto">
          <a:xfrm>
            <a:off x="856637" y="4963507"/>
            <a:ext cx="7784341" cy="6715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chemeClr val="accent2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  <p:txBody>
          <a:bodyPr lIns="90000" tIns="45000" rIns="90000" bIns="45000" anchor="ctr" anchorCtr="1"/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PT" altLang="pt-PT" sz="1600" b="1" i="1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ea typeface="Microsoft YaHei" charset="-122"/>
            </a:endParaRPr>
          </a:p>
        </p:txBody>
      </p:sp>
      <p:sp>
        <p:nvSpPr>
          <p:cNvPr id="22540" name="CaixaDeTexto 2"/>
          <p:cNvSpPr txBox="1">
            <a:spLocks noChangeArrowheads="1"/>
          </p:cNvSpPr>
          <p:nvPr/>
        </p:nvSpPr>
        <p:spPr bwMode="auto">
          <a:xfrm>
            <a:off x="891801" y="5109557"/>
            <a:ext cx="7749177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pt-PT" altLang="pt-PT" sz="1600" b="1" dirty="0" smtClean="0">
                <a:latin typeface="Arial" charset="0"/>
                <a:ea typeface="Microsoft YaHei" charset="-122"/>
              </a:rPr>
              <a:t>A «Teoria</a:t>
            </a:r>
            <a:r>
              <a:rPr lang="pt-PT" altLang="pt-PT" sz="2000" b="1" dirty="0" smtClean="0">
                <a:latin typeface="Times New Roman" pitchFamily="16" charset="0"/>
                <a:ea typeface="Microsoft YaHei" charset="-122"/>
                <a:cs typeface="Times New Roman" pitchFamily="16" charset="0"/>
              </a:rPr>
              <a:t> </a:t>
            </a:r>
            <a:r>
              <a:rPr lang="pt-PT" altLang="pt-PT" sz="1600" b="1" dirty="0">
                <a:latin typeface="Arial" charset="0"/>
                <a:ea typeface="Microsoft YaHei" charset="-122"/>
              </a:rPr>
              <a:t>da</a:t>
            </a:r>
            <a:r>
              <a:rPr lang="pt-PT" altLang="pt-PT" sz="2000" b="1" dirty="0" smtClean="0">
                <a:latin typeface="Times New Roman" pitchFamily="16" charset="0"/>
                <a:ea typeface="Microsoft YaHei" charset="-122"/>
                <a:cs typeface="Times New Roman" pitchFamily="16" charset="0"/>
              </a:rPr>
              <a:t> </a:t>
            </a:r>
            <a:r>
              <a:rPr lang="pt-PT" altLang="pt-PT" sz="1600" b="1" dirty="0" smtClean="0">
                <a:latin typeface="Arial" charset="0"/>
                <a:ea typeface="Microsoft YaHei" charset="-122"/>
              </a:rPr>
              <a:t>Agência»</a:t>
            </a:r>
            <a:endParaRPr lang="pt-PT" altLang="pt-PT" sz="1600" b="1" dirty="0">
              <a:latin typeface="Arial" charset="0"/>
              <a:ea typeface="Microsoft YaHei" charset="-122"/>
            </a:endParaRPr>
          </a:p>
        </p:txBody>
      </p:sp>
      <p:cxnSp>
        <p:nvCxnSpPr>
          <p:cNvPr id="5" name="Conexão recta 4"/>
          <p:cNvCxnSpPr/>
          <p:nvPr/>
        </p:nvCxnSpPr>
        <p:spPr>
          <a:xfrm>
            <a:off x="0" y="1052736"/>
            <a:ext cx="914400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6"/>
          <p:cNvSpPr>
            <a:spLocks noChangeArrowheads="1"/>
          </p:cNvSpPr>
          <p:nvPr/>
        </p:nvSpPr>
        <p:spPr bwMode="auto">
          <a:xfrm>
            <a:off x="731366" y="2286192"/>
            <a:ext cx="326729" cy="354013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9360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defTabSz="449263" eaLnBrk="1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pt-PT" altLang="pt-PT" b="1" dirty="0" smtClean="0">
                <a:solidFill>
                  <a:srgbClr val="FFFFFF"/>
                </a:solidFill>
                <a:latin typeface="Times New Roman" pitchFamily="16" charset="0"/>
                <a:cs typeface="Times New Roman" pitchFamily="16" charset="0"/>
              </a:rPr>
              <a:t>II.</a:t>
            </a:r>
          </a:p>
        </p:txBody>
      </p:sp>
      <p:sp>
        <p:nvSpPr>
          <p:cNvPr id="25" name="Oval 6"/>
          <p:cNvSpPr>
            <a:spLocks noChangeArrowheads="1"/>
          </p:cNvSpPr>
          <p:nvPr/>
        </p:nvSpPr>
        <p:spPr bwMode="auto">
          <a:xfrm>
            <a:off x="731366" y="3170427"/>
            <a:ext cx="326729" cy="354013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9360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defTabSz="449263" eaLnBrk="1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pt-PT" altLang="pt-PT" b="1" dirty="0" smtClean="0">
                <a:solidFill>
                  <a:srgbClr val="FFFFFF"/>
                </a:solidFill>
                <a:latin typeface="Times New Roman" pitchFamily="16" charset="0"/>
                <a:cs typeface="Times New Roman" pitchFamily="16" charset="0"/>
              </a:rPr>
              <a:t>III.</a:t>
            </a:r>
          </a:p>
        </p:txBody>
      </p:sp>
      <p:sp>
        <p:nvSpPr>
          <p:cNvPr id="27" name="Oval 6"/>
          <p:cNvSpPr>
            <a:spLocks noChangeArrowheads="1"/>
          </p:cNvSpPr>
          <p:nvPr/>
        </p:nvSpPr>
        <p:spPr bwMode="auto">
          <a:xfrm>
            <a:off x="731366" y="4038866"/>
            <a:ext cx="326729" cy="354013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9360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defTabSz="449263" eaLnBrk="1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pt-PT" altLang="pt-PT" b="1" dirty="0" smtClean="0">
                <a:solidFill>
                  <a:srgbClr val="FFFFFF"/>
                </a:solidFill>
                <a:latin typeface="Times New Roman" pitchFamily="16" charset="0"/>
                <a:cs typeface="Times New Roman" pitchFamily="16" charset="0"/>
              </a:rPr>
              <a:t>IV.</a:t>
            </a:r>
          </a:p>
        </p:txBody>
      </p:sp>
      <p:sp>
        <p:nvSpPr>
          <p:cNvPr id="28" name="Oval 6"/>
          <p:cNvSpPr>
            <a:spLocks noChangeArrowheads="1"/>
          </p:cNvSpPr>
          <p:nvPr/>
        </p:nvSpPr>
        <p:spPr bwMode="auto">
          <a:xfrm>
            <a:off x="731366" y="4945252"/>
            <a:ext cx="326729" cy="354013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9360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defTabSz="449263" eaLnBrk="1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pt-PT" altLang="pt-PT" b="1" dirty="0" smtClean="0">
                <a:solidFill>
                  <a:srgbClr val="FFFFFF"/>
                </a:solidFill>
                <a:latin typeface="Times New Roman" pitchFamily="16" charset="0"/>
                <a:cs typeface="Times New Roman" pitchFamily="16" charset="0"/>
              </a:rPr>
              <a:t>V.</a:t>
            </a:r>
          </a:p>
        </p:txBody>
      </p:sp>
    </p:spTree>
    <p:extLst>
      <p:ext uri="{BB962C8B-B14F-4D97-AF65-F5344CB8AC3E}">
        <p14:creationId xmlns:p14="http://schemas.microsoft.com/office/powerpoint/2010/main" val="38258829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36104"/>
          </a:xfrm>
        </p:spPr>
        <p:txBody>
          <a:bodyPr anchor="t"/>
          <a:lstStyle/>
          <a:p>
            <a:pPr algn="l"/>
            <a:r>
              <a:rPr lang="pt-PT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Os Mecanismos de </a:t>
            </a:r>
            <a:r>
              <a:rPr lang="pt-PT" sz="24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Corporate</a:t>
            </a:r>
            <a:r>
              <a:rPr lang="pt-PT" sz="2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4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Governance</a:t>
            </a:r>
            <a:r>
              <a:rPr lang="pt-PT" sz="2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a Ética</a:t>
            </a:r>
            <a:r>
              <a:rPr lang="pt-PT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PT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PT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PT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 Ética</a:t>
            </a:r>
            <a:endParaRPr lang="pt-PT" sz="2000" dirty="0"/>
          </a:p>
        </p:txBody>
      </p:sp>
      <p:cxnSp>
        <p:nvCxnSpPr>
          <p:cNvPr id="6" name="Conexão recta 7"/>
          <p:cNvCxnSpPr/>
          <p:nvPr/>
        </p:nvCxnSpPr>
        <p:spPr>
          <a:xfrm>
            <a:off x="0" y="1052736"/>
            <a:ext cx="914400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2532966122"/>
              </p:ext>
            </p:extLst>
          </p:nvPr>
        </p:nvGraphicFramePr>
        <p:xfrm>
          <a:off x="1259632" y="1916832"/>
          <a:ext cx="6912768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Rectângulo 10"/>
          <p:cNvSpPr/>
          <p:nvPr/>
        </p:nvSpPr>
        <p:spPr>
          <a:xfrm>
            <a:off x="395536" y="1397473"/>
            <a:ext cx="11521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Ética</a:t>
            </a:r>
            <a:endParaRPr lang="pt-PT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452320" y="6453336"/>
            <a:ext cx="16001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t-PT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Fonte: Cunha (2012)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ângulo arredondado 11"/>
          <p:cNvSpPr/>
          <p:nvPr/>
        </p:nvSpPr>
        <p:spPr>
          <a:xfrm>
            <a:off x="4302275" y="4005064"/>
            <a:ext cx="3458475" cy="936104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" name="Rectângulo arredondado 10"/>
          <p:cNvSpPr/>
          <p:nvPr/>
        </p:nvSpPr>
        <p:spPr>
          <a:xfrm>
            <a:off x="4290262" y="3068960"/>
            <a:ext cx="3430268" cy="576064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36104"/>
          </a:xfrm>
        </p:spPr>
        <p:txBody>
          <a:bodyPr anchor="t">
            <a:normAutofit/>
          </a:bodyPr>
          <a:lstStyle/>
          <a:p>
            <a:pPr algn="l"/>
            <a:r>
              <a:rPr lang="pt-PT" sz="2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IV. A «Teoria da Agência» </a:t>
            </a:r>
            <a:br>
              <a:rPr lang="pt-PT" sz="2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PT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1.1. Objecto</a:t>
            </a:r>
            <a:endParaRPr lang="pt-PT" sz="2000" dirty="0"/>
          </a:p>
        </p:txBody>
      </p:sp>
      <p:cxnSp>
        <p:nvCxnSpPr>
          <p:cNvPr id="5" name="Conexão recta 7"/>
          <p:cNvCxnSpPr/>
          <p:nvPr/>
        </p:nvCxnSpPr>
        <p:spPr>
          <a:xfrm>
            <a:off x="0" y="1052736"/>
            <a:ext cx="914400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ângulo arredondado 9"/>
          <p:cNvSpPr/>
          <p:nvPr/>
        </p:nvSpPr>
        <p:spPr>
          <a:xfrm>
            <a:off x="4290262" y="1696850"/>
            <a:ext cx="3456384" cy="1257433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286361249"/>
              </p:ext>
            </p:extLst>
          </p:nvPr>
        </p:nvGraphicFramePr>
        <p:xfrm>
          <a:off x="-612576" y="1712686"/>
          <a:ext cx="8676072" cy="4704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CaixaDeTexto 12"/>
          <p:cNvSpPr txBox="1"/>
          <p:nvPr/>
        </p:nvSpPr>
        <p:spPr>
          <a:xfrm>
            <a:off x="539552" y="1527574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Conceitos</a:t>
            </a:r>
            <a:endParaRPr lang="pt-PT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813239" y="6417392"/>
            <a:ext cx="333892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Fonte: Jensen</a:t>
            </a:r>
            <a:r>
              <a:rPr lang="en-US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M.C. e </a:t>
            </a:r>
            <a:r>
              <a:rPr lang="en-US" sz="1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Meckling</a:t>
            </a:r>
            <a:r>
              <a:rPr lang="en-US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W.H. </a:t>
            </a: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(1976). </a:t>
            </a:r>
            <a:endParaRPr lang="pt-PT" sz="1200" dirty="0"/>
          </a:p>
        </p:txBody>
      </p:sp>
    </p:spTree>
    <p:extLst>
      <p:ext uri="{BB962C8B-B14F-4D97-AF65-F5344CB8AC3E}">
        <p14:creationId xmlns:p14="http://schemas.microsoft.com/office/powerpoint/2010/main" val="174377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234890"/>
            <a:ext cx="1080120" cy="1448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308" y="2865902"/>
            <a:ext cx="1460103" cy="1836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eta curvada para baixo 3"/>
          <p:cNvSpPr/>
          <p:nvPr/>
        </p:nvSpPr>
        <p:spPr>
          <a:xfrm>
            <a:off x="2483768" y="2659197"/>
            <a:ext cx="3888432" cy="1151386"/>
          </a:xfrm>
          <a:prstGeom prst="curved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6" name="Seta curvada à esquerda 5"/>
          <p:cNvSpPr/>
          <p:nvPr/>
        </p:nvSpPr>
        <p:spPr>
          <a:xfrm rot="5400000">
            <a:off x="3972328" y="2813480"/>
            <a:ext cx="1064885" cy="3701700"/>
          </a:xfrm>
          <a:prstGeom prst="curvedLef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8" name="Rectângulo 7"/>
          <p:cNvSpPr/>
          <p:nvPr/>
        </p:nvSpPr>
        <p:spPr>
          <a:xfrm>
            <a:off x="197768" y="188639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PT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IV. A «Teoria da Agência» </a:t>
            </a:r>
            <a:br>
              <a:rPr lang="pt-PT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pt-PT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1.1. </a:t>
            </a:r>
            <a:r>
              <a:rPr lang="pt-PT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Objecto</a:t>
            </a:r>
            <a:endParaRPr lang="pt-PT" dirty="0"/>
          </a:p>
        </p:txBody>
      </p:sp>
      <p:cxnSp>
        <p:nvCxnSpPr>
          <p:cNvPr id="11" name="Conexão recta 7"/>
          <p:cNvCxnSpPr/>
          <p:nvPr/>
        </p:nvCxnSpPr>
        <p:spPr>
          <a:xfrm>
            <a:off x="0" y="1052736"/>
            <a:ext cx="914400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1223628" y="2909803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Principal</a:t>
            </a:r>
            <a:endParaRPr lang="pt-PT" dirty="0"/>
          </a:p>
        </p:txBody>
      </p:sp>
      <p:sp>
        <p:nvSpPr>
          <p:cNvPr id="10" name="CaixaDeTexto 9"/>
          <p:cNvSpPr txBox="1"/>
          <p:nvPr/>
        </p:nvSpPr>
        <p:spPr>
          <a:xfrm>
            <a:off x="1079612" y="4827441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(Accionista)</a:t>
            </a:r>
            <a:endParaRPr lang="pt-PT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6516216" y="2572895"/>
            <a:ext cx="1419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Agente</a:t>
            </a:r>
            <a:endParaRPr lang="pt-PT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6516216" y="4709810"/>
            <a:ext cx="1275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(Gestor)</a:t>
            </a:r>
            <a:endParaRPr lang="pt-PT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3941676" y="270001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Contrata</a:t>
            </a:r>
            <a:endParaRPr lang="pt-PT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4086701" y="4738193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Gerir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84648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085486454"/>
              </p:ext>
            </p:extLst>
          </p:nvPr>
        </p:nvGraphicFramePr>
        <p:xfrm>
          <a:off x="1524000" y="1628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ângulo 7"/>
          <p:cNvSpPr/>
          <p:nvPr/>
        </p:nvSpPr>
        <p:spPr>
          <a:xfrm>
            <a:off x="251520" y="188640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PT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IV. A «Teoria da Agência» </a:t>
            </a:r>
            <a:br>
              <a:rPr lang="pt-PT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pt-PT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1.1. </a:t>
            </a:r>
            <a:r>
              <a:rPr lang="pt-PT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Objecto</a:t>
            </a:r>
            <a:endParaRPr lang="pt-PT" dirty="0"/>
          </a:p>
        </p:txBody>
      </p:sp>
      <p:cxnSp>
        <p:nvCxnSpPr>
          <p:cNvPr id="9" name="Conexão recta 7"/>
          <p:cNvCxnSpPr/>
          <p:nvPr/>
        </p:nvCxnSpPr>
        <p:spPr>
          <a:xfrm>
            <a:off x="0" y="1052736"/>
            <a:ext cx="914400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571688240"/>
              </p:ext>
            </p:extLst>
          </p:nvPr>
        </p:nvGraphicFramePr>
        <p:xfrm>
          <a:off x="467544" y="1196752"/>
          <a:ext cx="8496944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212364766"/>
              </p:ext>
            </p:extLst>
          </p:nvPr>
        </p:nvGraphicFramePr>
        <p:xfrm>
          <a:off x="755576" y="4725144"/>
          <a:ext cx="7416824" cy="1512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Rectângulo 5"/>
          <p:cNvSpPr/>
          <p:nvPr/>
        </p:nvSpPr>
        <p:spPr>
          <a:xfrm>
            <a:off x="251520" y="188640"/>
            <a:ext cx="457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IV. A «Teoria da Agência» </a:t>
            </a:r>
            <a:br>
              <a:rPr lang="pt-PT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pt-PT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1.2. </a:t>
            </a:r>
            <a:r>
              <a:rPr lang="pt-PT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Origem dos custos </a:t>
            </a:r>
            <a:r>
              <a:rPr lang="pt-PT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de Agência</a:t>
            </a:r>
          </a:p>
        </p:txBody>
      </p:sp>
      <p:cxnSp>
        <p:nvCxnSpPr>
          <p:cNvPr id="7" name="Conexão recta 7"/>
          <p:cNvCxnSpPr/>
          <p:nvPr/>
        </p:nvCxnSpPr>
        <p:spPr>
          <a:xfrm>
            <a:off x="0" y="1052736"/>
            <a:ext cx="914400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1"/>
          <p:cNvSpPr txBox="1"/>
          <p:nvPr/>
        </p:nvSpPr>
        <p:spPr>
          <a:xfrm>
            <a:off x="5508104" y="6453336"/>
            <a:ext cx="36088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Fonte: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Ireland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, R.;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Hoskisson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, R. &amp;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Hitt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, M. (2008). </a:t>
            </a:r>
            <a:endParaRPr lang="pt-PT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54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ângulo 4"/>
          <p:cNvSpPr/>
          <p:nvPr/>
        </p:nvSpPr>
        <p:spPr>
          <a:xfrm>
            <a:off x="323528" y="188640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PT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IV. A «Teoria da Agência» </a:t>
            </a:r>
            <a:br>
              <a:rPr lang="pt-PT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pt-PT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1.3. Custos de Agência</a:t>
            </a:r>
            <a:endParaRPr lang="pt-PT" sz="20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cxnSp>
        <p:nvCxnSpPr>
          <p:cNvPr id="6" name="Conexão recta 7"/>
          <p:cNvCxnSpPr/>
          <p:nvPr/>
        </p:nvCxnSpPr>
        <p:spPr>
          <a:xfrm>
            <a:off x="0" y="1052736"/>
            <a:ext cx="914400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val="567113663"/>
              </p:ext>
            </p:extLst>
          </p:nvPr>
        </p:nvGraphicFramePr>
        <p:xfrm>
          <a:off x="1331640" y="1844824"/>
          <a:ext cx="6552728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CaixaDeTexto 12"/>
          <p:cNvSpPr txBox="1"/>
          <p:nvPr/>
        </p:nvSpPr>
        <p:spPr>
          <a:xfrm>
            <a:off x="683568" y="1412776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i="1" dirty="0" smtClean="0">
                <a:latin typeface="Arial" pitchFamily="34" charset="0"/>
                <a:cs typeface="Arial" pitchFamily="34" charset="0"/>
              </a:rPr>
              <a:t>Custos de Agência </a:t>
            </a:r>
          </a:p>
          <a:p>
            <a:endParaRPr lang="pt-PT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5508104" y="6453336"/>
            <a:ext cx="36088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Fonte: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Ireland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, R.;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Hoskisson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, R. &amp;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Hitt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, M. (2008). </a:t>
            </a:r>
            <a:endParaRPr lang="pt-PT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6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ângulo 4"/>
          <p:cNvSpPr/>
          <p:nvPr/>
        </p:nvSpPr>
        <p:spPr>
          <a:xfrm>
            <a:off x="251520" y="188640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PT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IV. A «Teoria da Agência» </a:t>
            </a:r>
            <a:br>
              <a:rPr lang="pt-PT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pt-PT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1.4. </a:t>
            </a:r>
            <a:r>
              <a:rPr lang="pt-PT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Exemplos de Problemas</a:t>
            </a:r>
          </a:p>
        </p:txBody>
      </p:sp>
      <p:cxnSp>
        <p:nvCxnSpPr>
          <p:cNvPr id="6" name="Conexão recta 7"/>
          <p:cNvCxnSpPr/>
          <p:nvPr/>
        </p:nvCxnSpPr>
        <p:spPr>
          <a:xfrm>
            <a:off x="0" y="1052736"/>
            <a:ext cx="914400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972687941"/>
              </p:ext>
            </p:extLst>
          </p:nvPr>
        </p:nvGraphicFramePr>
        <p:xfrm>
          <a:off x="755576" y="1700808"/>
          <a:ext cx="7488832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823520" y="6453336"/>
            <a:ext cx="4293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Fonte: Matos (2009) e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Ireland, R.;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Hoskisson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, R. &amp;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Hitt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, M. (2008). </a:t>
            </a:r>
            <a:endParaRPr lang="pt-PT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Resultado de imagem para money clip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03840" y="5398466"/>
            <a:ext cx="1440160" cy="1459534"/>
          </a:xfrm>
          <a:prstGeom prst="rect">
            <a:avLst/>
          </a:prstGeom>
          <a:noFill/>
        </p:spPr>
      </p:pic>
      <p:sp>
        <p:nvSpPr>
          <p:cNvPr id="4" name="Rectângulo 3"/>
          <p:cNvSpPr/>
          <p:nvPr/>
        </p:nvSpPr>
        <p:spPr>
          <a:xfrm>
            <a:off x="6358027" y="6237312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 smtClean="0"/>
              <a:t> </a:t>
            </a:r>
            <a:endParaRPr lang="pt-PT" dirty="0"/>
          </a:p>
        </p:txBody>
      </p:sp>
      <p:sp>
        <p:nvSpPr>
          <p:cNvPr id="5" name="Rectângulo 4"/>
          <p:cNvSpPr/>
          <p:nvPr/>
        </p:nvSpPr>
        <p:spPr>
          <a:xfrm>
            <a:off x="251520" y="188640"/>
            <a:ext cx="457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IV. A «Teoria da Agência» </a:t>
            </a:r>
            <a:br>
              <a:rPr lang="pt-PT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pt-PT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1.5. </a:t>
            </a:r>
            <a:r>
              <a:rPr lang="pt-PT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Problemas de Agência</a:t>
            </a:r>
          </a:p>
        </p:txBody>
      </p:sp>
      <p:cxnSp>
        <p:nvCxnSpPr>
          <p:cNvPr id="6" name="Conexão recta 7"/>
          <p:cNvCxnSpPr/>
          <p:nvPr/>
        </p:nvCxnSpPr>
        <p:spPr>
          <a:xfrm>
            <a:off x="0" y="1052736"/>
            <a:ext cx="914400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38413845"/>
              </p:ext>
            </p:extLst>
          </p:nvPr>
        </p:nvGraphicFramePr>
        <p:xfrm>
          <a:off x="1259632" y="1340768"/>
          <a:ext cx="6624736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1"/>
          <p:cNvSpPr txBox="1"/>
          <p:nvPr/>
        </p:nvSpPr>
        <p:spPr>
          <a:xfrm>
            <a:off x="47327" y="6468144"/>
            <a:ext cx="47160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Fonte: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Ireland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, R.;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Hoskisson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, R. &amp;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Hitt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, M. (2008). </a:t>
            </a:r>
            <a:endParaRPr lang="pt-PT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ângulo arredondado 7"/>
          <p:cNvSpPr/>
          <p:nvPr/>
        </p:nvSpPr>
        <p:spPr>
          <a:xfrm>
            <a:off x="4860032" y="4725144"/>
            <a:ext cx="4104456" cy="2016224"/>
          </a:xfrm>
          <a:prstGeom prst="roundRect">
            <a:avLst/>
          </a:prstGeom>
          <a:ln w="38100">
            <a:solidFill>
              <a:schemeClr val="accent2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1" y="4293096"/>
            <a:ext cx="4248471" cy="2564905"/>
          </a:xfrm>
        </p:spPr>
        <p:txBody>
          <a:bodyPr>
            <a:normAutofit lnSpcReduction="10000"/>
          </a:bodyPr>
          <a:lstStyle/>
          <a:p>
            <a:endParaRPr lang="pt-PT" dirty="0" smtClean="0"/>
          </a:p>
          <a:p>
            <a:r>
              <a:rPr lang="pt-PT" sz="1600" dirty="0" smtClean="0">
                <a:latin typeface="Arial" pitchFamily="34" charset="0"/>
                <a:cs typeface="Arial" pitchFamily="34" charset="0"/>
              </a:rPr>
              <a:t>Um </a:t>
            </a:r>
            <a:r>
              <a:rPr lang="pt-PT" sz="1600" b="1" dirty="0" smtClean="0">
                <a:latin typeface="Arial" pitchFamily="34" charset="0"/>
                <a:cs typeface="Arial" pitchFamily="34" charset="0"/>
              </a:rPr>
              <a:t>equilíbrio</a:t>
            </a:r>
            <a:r>
              <a:rPr lang="pt-PT" sz="1600" dirty="0" smtClean="0">
                <a:latin typeface="Arial" pitchFamily="34" charset="0"/>
                <a:cs typeface="Arial" pitchFamily="34" charset="0"/>
              </a:rPr>
              <a:t> entre </a:t>
            </a:r>
            <a:r>
              <a:rPr lang="pt-PT" sz="1600" b="1" dirty="0">
                <a:latin typeface="Arial" pitchFamily="34" charset="0"/>
                <a:cs typeface="Arial" pitchFamily="34" charset="0"/>
              </a:rPr>
              <a:t>sistemas integrados de avaliação da </a:t>
            </a:r>
            <a:r>
              <a:rPr lang="pt-PT" sz="1600" b="1" dirty="0" smtClean="0">
                <a:latin typeface="Arial" pitchFamily="34" charset="0"/>
                <a:cs typeface="Arial" pitchFamily="34" charset="0"/>
              </a:rPr>
              <a:t>performance</a:t>
            </a:r>
            <a:r>
              <a:rPr lang="pt-PT" sz="1600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pt-PT" sz="1600" dirty="0">
                <a:latin typeface="Arial" pitchFamily="34" charset="0"/>
                <a:cs typeface="Arial" pitchFamily="34" charset="0"/>
              </a:rPr>
              <a:t>um </a:t>
            </a:r>
            <a:r>
              <a:rPr lang="pt-PT" sz="1600" b="1" dirty="0">
                <a:latin typeface="Arial" pitchFamily="34" charset="0"/>
                <a:cs typeface="Arial" pitchFamily="34" charset="0"/>
              </a:rPr>
              <a:t>sistema de incentivos alinhado com os interesses dos accionistas</a:t>
            </a:r>
            <a:r>
              <a:rPr lang="pt-PT" sz="1600" dirty="0">
                <a:latin typeface="Arial" pitchFamily="34" charset="0"/>
                <a:cs typeface="Arial" pitchFamily="34" charset="0"/>
              </a:rPr>
              <a:t> é condição fundamental para se conseguir obter o comportamento desejado por parte do </a:t>
            </a:r>
            <a:r>
              <a:rPr lang="pt-PT" sz="1600" dirty="0" smtClean="0">
                <a:latin typeface="Arial" pitchFamily="34" charset="0"/>
                <a:cs typeface="Arial" pitchFamily="34" charset="0"/>
              </a:rPr>
              <a:t>agente </a:t>
            </a:r>
            <a:r>
              <a:rPr lang="pt-PT" sz="1600" dirty="0">
                <a:latin typeface="Arial" pitchFamily="34" charset="0"/>
                <a:cs typeface="Arial" pitchFamily="34" charset="0"/>
              </a:rPr>
              <a:t>(Carvalho das Neves, 2008).</a:t>
            </a:r>
          </a:p>
          <a:p>
            <a:endParaRPr lang="pt-PT" sz="16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618521301"/>
              </p:ext>
            </p:extLst>
          </p:nvPr>
        </p:nvGraphicFramePr>
        <p:xfrm>
          <a:off x="467544" y="1196751"/>
          <a:ext cx="6372708" cy="33949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634" y="4282570"/>
            <a:ext cx="714886" cy="885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ângulo 9"/>
          <p:cNvSpPr/>
          <p:nvPr/>
        </p:nvSpPr>
        <p:spPr>
          <a:xfrm>
            <a:off x="251520" y="188640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PT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IV. A «Teoria da Agência» </a:t>
            </a:r>
            <a:r>
              <a:rPr lang="pt-PT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PT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PT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1.6. </a:t>
            </a:r>
            <a:r>
              <a:rPr lang="pt-PT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Soluções</a:t>
            </a:r>
          </a:p>
        </p:txBody>
      </p:sp>
      <p:cxnSp>
        <p:nvCxnSpPr>
          <p:cNvPr id="11" name="Conexão recta 7"/>
          <p:cNvCxnSpPr/>
          <p:nvPr/>
        </p:nvCxnSpPr>
        <p:spPr>
          <a:xfrm>
            <a:off x="0" y="1052736"/>
            <a:ext cx="914400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083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5581806" y="6453336"/>
            <a:ext cx="35621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200" dirty="0" smtClean="0">
                <a:latin typeface="Arial" pitchFamily="34" charset="0"/>
                <a:cs typeface="Arial" pitchFamily="34" charset="0"/>
              </a:rPr>
              <a:t>Fonte: Davis</a:t>
            </a:r>
            <a:r>
              <a:rPr lang="pt-PT" sz="1200" dirty="0">
                <a:latin typeface="Arial" pitchFamily="34" charset="0"/>
                <a:cs typeface="Arial" pitchFamily="34" charset="0"/>
              </a:rPr>
              <a:t>, </a:t>
            </a:r>
            <a:r>
              <a:rPr lang="pt-PT" sz="1200" dirty="0" err="1">
                <a:latin typeface="Arial" pitchFamily="34" charset="0"/>
                <a:cs typeface="Arial" pitchFamily="34" charset="0"/>
              </a:rPr>
              <a:t>Schoorman</a:t>
            </a:r>
            <a:r>
              <a:rPr lang="pt-PT" sz="1200" dirty="0">
                <a:latin typeface="Arial" pitchFamily="34" charset="0"/>
                <a:cs typeface="Arial" pitchFamily="34" charset="0"/>
              </a:rPr>
              <a:t>, </a:t>
            </a:r>
            <a:r>
              <a:rPr lang="pt-PT" sz="1200" dirty="0" err="1">
                <a:latin typeface="Arial" pitchFamily="34" charset="0"/>
                <a:cs typeface="Arial" pitchFamily="34" charset="0"/>
              </a:rPr>
              <a:t>and</a:t>
            </a:r>
            <a:r>
              <a:rPr lang="pt-PT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pt-PT" sz="1200" dirty="0" err="1">
                <a:latin typeface="Arial" pitchFamily="34" charset="0"/>
                <a:cs typeface="Arial" pitchFamily="34" charset="0"/>
              </a:rPr>
              <a:t>Donaldson</a:t>
            </a:r>
            <a:r>
              <a:rPr lang="pt-PT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pt-PT" sz="1200" dirty="0" smtClean="0">
                <a:latin typeface="Arial" pitchFamily="34" charset="0"/>
                <a:cs typeface="Arial" pitchFamily="34" charset="0"/>
              </a:rPr>
              <a:t>(1997) </a:t>
            </a:r>
            <a:endParaRPr lang="pt-PT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http://thumbs.dreamstime.com/t/liga%C3%A7%C3%A3o-3d-cr%C3%ADtica-251482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375923">
            <a:off x="490186" y="1360516"/>
            <a:ext cx="2270704" cy="1114457"/>
          </a:xfrm>
          <a:prstGeom prst="rect">
            <a:avLst/>
          </a:prstGeom>
          <a:noFill/>
        </p:spPr>
      </p:pic>
      <p:sp>
        <p:nvSpPr>
          <p:cNvPr id="7" name="Rectângulo 6"/>
          <p:cNvSpPr/>
          <p:nvPr/>
        </p:nvSpPr>
        <p:spPr>
          <a:xfrm>
            <a:off x="251520" y="188640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PT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IV. A «Teoria da Agência» </a:t>
            </a:r>
            <a:br>
              <a:rPr lang="pt-PT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pt-PT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1.7. </a:t>
            </a:r>
            <a:r>
              <a:rPr lang="pt-PT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Criticas á «Teoria da Agência»</a:t>
            </a:r>
          </a:p>
        </p:txBody>
      </p:sp>
      <p:cxnSp>
        <p:nvCxnSpPr>
          <p:cNvPr id="8" name="Conexão recta 7"/>
          <p:cNvCxnSpPr/>
          <p:nvPr/>
        </p:nvCxnSpPr>
        <p:spPr>
          <a:xfrm>
            <a:off x="0" y="1052736"/>
            <a:ext cx="914400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Diagrama 8"/>
          <p:cNvGraphicFramePr/>
          <p:nvPr/>
        </p:nvGraphicFramePr>
        <p:xfrm>
          <a:off x="1691680" y="220486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Picture 2" descr="http://thumbs.dreamstime.com/t/liga%C3%A7%C3%A3o-3d-cr%C3%ADtica-251482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375923">
            <a:off x="418177" y="2800675"/>
            <a:ext cx="2270704" cy="1114457"/>
          </a:xfrm>
          <a:prstGeom prst="rect">
            <a:avLst/>
          </a:prstGeom>
          <a:noFill/>
        </p:spPr>
      </p:pic>
      <p:pic>
        <p:nvPicPr>
          <p:cNvPr id="12" name="Picture 2" descr="http://thumbs.dreamstime.com/t/liga%C3%A7%C3%A3o-3d-cr%C3%ADtica-251482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375923">
            <a:off x="418178" y="4240837"/>
            <a:ext cx="2270704" cy="11144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1289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ítulo 1"/>
          <p:cNvSpPr>
            <a:spLocks noGrp="1"/>
          </p:cNvSpPr>
          <p:nvPr>
            <p:ph type="title"/>
          </p:nvPr>
        </p:nvSpPr>
        <p:spPr>
          <a:xfrm>
            <a:off x="483264" y="52068"/>
            <a:ext cx="8301538" cy="1000668"/>
          </a:xfrm>
        </p:spPr>
        <p:txBody>
          <a:bodyPr anchor="ctr"/>
          <a:lstStyle/>
          <a:p>
            <a:pPr eaLnBrk="1" hangingPunct="1"/>
            <a:r>
              <a:rPr lang="pt-PT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O </a:t>
            </a:r>
            <a:r>
              <a:rPr lang="pt-PT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Corporate</a:t>
            </a:r>
            <a:r>
              <a:rPr lang="pt-PT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Governance</a:t>
            </a:r>
            <a:r>
              <a:rPr lang="pt-PT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PT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PT" sz="20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pt-PT" sz="2000" b="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Corporate</a:t>
            </a:r>
            <a:r>
              <a:rPr lang="pt-PT" sz="2000" b="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000" b="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Governance</a:t>
            </a:r>
            <a:r>
              <a:rPr lang="pt-PT" sz="2000" b="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0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Vs. </a:t>
            </a:r>
            <a:r>
              <a:rPr lang="pt-PT" sz="2000" b="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Management</a:t>
            </a:r>
            <a:endParaRPr lang="pt-PT" altLang="pt-PT" sz="2000" b="0" dirty="0" smtClean="0">
              <a:solidFill>
                <a:schemeClr val="tx1">
                  <a:lumMod val="75000"/>
                  <a:lumOff val="25000"/>
                </a:schemeClr>
              </a:solidFill>
              <a:ea typeface="Microsoft YaHei" charset="-122"/>
              <a:cs typeface="Times New Roman" pitchFamily="16" charset="0"/>
            </a:endParaRPr>
          </a:p>
        </p:txBody>
      </p:sp>
      <p:sp>
        <p:nvSpPr>
          <p:cNvPr id="4" name="Pentagon 6"/>
          <p:cNvSpPr/>
          <p:nvPr/>
        </p:nvSpPr>
        <p:spPr bwMode="gray">
          <a:xfrm>
            <a:off x="421964" y="1874841"/>
            <a:ext cx="4510076" cy="2562271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 w="9525" algn="ctr">
            <a:solidFill>
              <a:schemeClr val="accent2">
                <a:lumMod val="20000"/>
                <a:lumOff val="80000"/>
              </a:schemeClr>
            </a:solidFill>
            <a:miter lim="800000"/>
            <a:headEnd type="none" w="lg" len="lg"/>
            <a:tailEnd type="none" w="lg" len="lg"/>
          </a:ln>
        </p:spPr>
        <p:txBody>
          <a:bodyPr lIns="108000" rIns="792000" anchor="ctr" anchorCtr="1"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PT" sz="1000" i="1" dirty="0">
              <a:solidFill>
                <a:srgbClr val="000000"/>
              </a:solidFill>
              <a:ea typeface="Microsoft YaHei" charset="-122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PT" sz="1000" dirty="0">
                <a:solidFill>
                  <a:schemeClr val="tx1">
                    <a:lumMod val="50000"/>
                    <a:lumOff val="50000"/>
                  </a:schemeClr>
                </a:solidFill>
                <a:ea typeface="Microsoft YaHei" charset="-122"/>
                <a:cs typeface="Times New Roman" panose="02020603050405020304" pitchFamily="18" charset="0"/>
              </a:rPr>
              <a:t>Tem  um  âmbito  mais  amplo  e  exige  a  ponderação  de  outros  interesses,  os  dos </a:t>
            </a:r>
            <a:r>
              <a:rPr lang="pt-PT" sz="10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Microsoft YaHei" charset="-122"/>
                <a:cs typeface="Times New Roman" panose="02020603050405020304" pitchFamily="18" charset="0"/>
              </a:rPr>
              <a:t>sócios/accionistas </a:t>
            </a:r>
            <a:r>
              <a:rPr lang="pt-PT" sz="1000" dirty="0">
                <a:solidFill>
                  <a:schemeClr val="tx1">
                    <a:lumMod val="50000"/>
                    <a:lumOff val="50000"/>
                  </a:schemeClr>
                </a:solidFill>
                <a:ea typeface="Microsoft YaHei" charset="-122"/>
                <a:cs typeface="Times New Roman" panose="02020603050405020304" pitchFamily="18" charset="0"/>
              </a:rPr>
              <a:t>em contraponto com os interesses da organização, dos trabalhadores e da sociedade em geral.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PT" sz="1000" dirty="0">
                <a:solidFill>
                  <a:schemeClr val="tx1">
                    <a:lumMod val="50000"/>
                    <a:lumOff val="50000"/>
                  </a:schemeClr>
                </a:solidFill>
                <a:ea typeface="Microsoft YaHei" charset="-122"/>
                <a:cs typeface="Times New Roman" panose="02020603050405020304" pitchFamily="18" charset="0"/>
              </a:rPr>
              <a:t> Caracter Público (importante na tomada de decisão).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PT" sz="1000" dirty="0">
                <a:solidFill>
                  <a:schemeClr val="tx1">
                    <a:lumMod val="50000"/>
                    <a:lumOff val="50000"/>
                  </a:schemeClr>
                </a:solidFill>
                <a:ea typeface="Microsoft YaHei" charset="-122"/>
                <a:cs typeface="Times New Roman" panose="02020603050405020304" pitchFamily="18" charset="0"/>
              </a:rPr>
              <a:t> Profissionalizada.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PT" sz="1000" dirty="0">
                <a:solidFill>
                  <a:schemeClr val="tx1">
                    <a:lumMod val="50000"/>
                    <a:lumOff val="50000"/>
                  </a:schemeClr>
                </a:solidFill>
                <a:ea typeface="Microsoft YaHei" charset="-122"/>
                <a:cs typeface="Times New Roman" panose="02020603050405020304" pitchFamily="18" charset="0"/>
              </a:rPr>
              <a:t>Ambiente externo em constante mutação.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PT" sz="1000" dirty="0">
                <a:solidFill>
                  <a:schemeClr val="tx1">
                    <a:lumMod val="50000"/>
                    <a:lumOff val="50000"/>
                  </a:schemeClr>
                </a:solidFill>
                <a:ea typeface="Microsoft YaHei" charset="-122"/>
                <a:cs typeface="Times New Roman" panose="02020603050405020304" pitchFamily="18" charset="0"/>
              </a:rPr>
              <a:t>Interesses de </a:t>
            </a:r>
            <a:r>
              <a:rPr lang="pt-PT" sz="10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Microsoft YaHei" charset="-122"/>
                <a:cs typeface="Times New Roman" panose="02020603050405020304" pitchFamily="18" charset="0"/>
              </a:rPr>
              <a:t>accionistas</a:t>
            </a:r>
            <a:r>
              <a:rPr lang="pt-PT" sz="1000" dirty="0">
                <a:solidFill>
                  <a:schemeClr val="tx1">
                    <a:lumMod val="50000"/>
                    <a:lumOff val="50000"/>
                  </a:schemeClr>
                </a:solidFill>
                <a:ea typeface="Microsoft YaHei" charset="-122"/>
                <a:cs typeface="Times New Roman" panose="02020603050405020304" pitchFamily="18" charset="0"/>
              </a:rPr>
              <a:t>, </a:t>
            </a:r>
            <a:r>
              <a:rPr lang="pt-PT" sz="1000" i="1" dirty="0" err="1">
                <a:solidFill>
                  <a:schemeClr val="tx1">
                    <a:lumMod val="50000"/>
                    <a:lumOff val="50000"/>
                  </a:schemeClr>
                </a:solidFill>
                <a:ea typeface="Microsoft YaHei" charset="-122"/>
                <a:cs typeface="Times New Roman" panose="02020603050405020304" pitchFamily="18" charset="0"/>
              </a:rPr>
              <a:t>stakeholder</a:t>
            </a:r>
            <a:r>
              <a:rPr lang="pt-PT" sz="1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Microsoft YaHei" charset="-122"/>
                <a:cs typeface="Times New Roman" panose="02020603050405020304" pitchFamily="18" charset="0"/>
              </a:rPr>
              <a:t>s</a:t>
            </a:r>
            <a:r>
              <a:rPr lang="pt-PT" sz="1000" dirty="0">
                <a:solidFill>
                  <a:schemeClr val="tx1">
                    <a:lumMod val="50000"/>
                    <a:lumOff val="50000"/>
                  </a:schemeClr>
                </a:solidFill>
                <a:ea typeface="Microsoft YaHei" charset="-122"/>
                <a:cs typeface="Times New Roman" panose="02020603050405020304" pitchFamily="18" charset="0"/>
              </a:rPr>
              <a:t> e pressões exteriores condicionam a tomada de decisão.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PT" sz="1000" i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Microsoft YaHei" charset="-122"/>
              <a:cs typeface="Times New Roman" panose="02020603050405020304" pitchFamily="18" charset="0"/>
            </a:endParaRPr>
          </a:p>
        </p:txBody>
      </p:sp>
      <p:sp>
        <p:nvSpPr>
          <p:cNvPr id="5" name="Pentagon 7"/>
          <p:cNvSpPr/>
          <p:nvPr/>
        </p:nvSpPr>
        <p:spPr bwMode="gray">
          <a:xfrm flipH="1">
            <a:off x="4164738" y="1839800"/>
            <a:ext cx="4591264" cy="2597312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 w="9525" algn="ctr">
            <a:solidFill>
              <a:schemeClr val="accent2">
                <a:lumMod val="20000"/>
                <a:lumOff val="80000"/>
              </a:schemeClr>
            </a:solidFill>
            <a:miter lim="800000"/>
            <a:headEnd type="none" w="lg" len="lg"/>
            <a:tailEnd type="none" w="lg" len="lg"/>
          </a:ln>
        </p:spPr>
        <p:txBody>
          <a:bodyPr lIns="108000" rIns="792000" anchor="ctr" anchorCtr="1"/>
          <a:lstStyle/>
          <a:p>
            <a:pPr marL="285750" indent="-285750" algn="r">
              <a:buFont typeface="Arial" panose="020B0604020202020204" pitchFamily="34" charset="0"/>
              <a:buChar char="•"/>
            </a:pPr>
            <a:endParaRPr lang="pt-PT" sz="1000" dirty="0">
              <a:solidFill>
                <a:srgbClr val="000000"/>
              </a:solidFill>
              <a:latin typeface="+mj-lt"/>
              <a:ea typeface="Microsoft YaHei" charset="-122"/>
              <a:cs typeface="Times New Roman" panose="02020603050405020304" pitchFamily="18" charset="0"/>
            </a:endParaRPr>
          </a:p>
        </p:txBody>
      </p:sp>
      <p:sp>
        <p:nvSpPr>
          <p:cNvPr id="6" name="Explosion 1 8"/>
          <p:cNvSpPr/>
          <p:nvPr/>
        </p:nvSpPr>
        <p:spPr bwMode="gray">
          <a:xfrm>
            <a:off x="3203847" y="1883098"/>
            <a:ext cx="2736305" cy="2630261"/>
          </a:xfrm>
          <a:prstGeom prst="irregularSeal1">
            <a:avLst/>
          </a:prstGeom>
          <a:solidFill>
            <a:schemeClr val="accent2"/>
          </a:solidFill>
          <a:ln w="9525" algn="ctr">
            <a:solidFill>
              <a:schemeClr val="accent2">
                <a:lumMod val="60000"/>
                <a:lumOff val="40000"/>
              </a:schemeClr>
            </a:solidFill>
            <a:miter lim="800000"/>
            <a:headEnd type="none" w="lg" len="lg"/>
            <a:tailEnd type="none" w="lg" len="lg"/>
          </a:ln>
        </p:spPr>
        <p:txBody>
          <a:bodyPr anchor="ctr" anchorCtr="1"/>
          <a:lstStyle/>
          <a:p>
            <a:pPr algn="ctr">
              <a:buFont typeface="Times New Roman" pitchFamily="16" charset="0"/>
              <a:buNone/>
              <a:defRPr/>
            </a:pPr>
            <a:r>
              <a:rPr lang="pt-PT" sz="1600" b="1" i="1" dirty="0" err="1" smtClean="0">
                <a:solidFill>
                  <a:schemeClr val="bg1"/>
                </a:solidFill>
                <a:ea typeface="Microsoft YaHei" charset="-122"/>
                <a:cs typeface="Times New Roman" panose="02020603050405020304" pitchFamily="18" charset="0"/>
              </a:rPr>
              <a:t>Governance</a:t>
            </a:r>
            <a:endParaRPr lang="pt-PT" sz="1600" b="1" i="1" dirty="0">
              <a:solidFill>
                <a:schemeClr val="bg1"/>
              </a:solidFill>
              <a:ea typeface="Microsoft YaHei" charset="-122"/>
              <a:cs typeface="Times New Roman" panose="02020603050405020304" pitchFamily="18" charset="0"/>
            </a:endParaRPr>
          </a:p>
          <a:p>
            <a:pPr algn="ctr">
              <a:buFont typeface="Times New Roman" pitchFamily="16" charset="0"/>
              <a:buNone/>
              <a:defRPr/>
            </a:pPr>
            <a:r>
              <a:rPr lang="pt-PT" sz="1600" b="1" dirty="0" smtClean="0">
                <a:solidFill>
                  <a:schemeClr val="bg1"/>
                </a:solidFill>
                <a:ea typeface="Microsoft YaHei" charset="-122"/>
                <a:cs typeface="Times New Roman" panose="02020603050405020304" pitchFamily="18" charset="0"/>
              </a:rPr>
              <a:t>Vs.</a:t>
            </a:r>
          </a:p>
          <a:p>
            <a:pPr algn="ctr">
              <a:buFont typeface="Times New Roman" pitchFamily="16" charset="0"/>
              <a:buNone/>
              <a:defRPr/>
            </a:pPr>
            <a:r>
              <a:rPr lang="pt-PT" sz="1600" b="1" i="1" dirty="0" smtClean="0">
                <a:solidFill>
                  <a:schemeClr val="bg1"/>
                </a:solidFill>
                <a:ea typeface="Microsoft YaHei" charset="-122"/>
                <a:cs typeface="Times New Roman" panose="02020603050405020304" pitchFamily="18" charset="0"/>
              </a:rPr>
              <a:t>Management</a:t>
            </a:r>
            <a:endParaRPr lang="pt-PT" sz="1600" b="1" i="1" dirty="0">
              <a:solidFill>
                <a:schemeClr val="bg1"/>
              </a:solidFill>
              <a:ea typeface="Microsoft YaHei" charset="-122"/>
              <a:cs typeface="Times New Roman" panose="02020603050405020304" pitchFamily="18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104730" y="1392467"/>
            <a:ext cx="1261492" cy="382134"/>
          </a:xfrm>
          <a:prstGeom prst="rect">
            <a:avLst/>
          </a:prstGeom>
          <a:noFill/>
        </p:spPr>
        <p:txBody>
          <a:bodyPr wrap="square" tIns="90000" bIns="90000" anchor="ctr">
            <a:spAutoFit/>
          </a:bodyPr>
          <a:lstStyle/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79A2B3"/>
              </a:buClr>
              <a:buSzPct val="100000"/>
              <a:buFont typeface="Times New Roman" pitchFamily="16" charset="0"/>
              <a:buNone/>
              <a:defRPr/>
            </a:pPr>
            <a:r>
              <a:rPr lang="pt-PT" sz="14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Governance</a:t>
            </a:r>
            <a:endParaRPr lang="pt-PT" sz="1400" b="1" i="1" dirty="0">
              <a:solidFill>
                <a:srgbClr val="000000"/>
              </a:solidFill>
              <a:latin typeface="Times New Roman" panose="02020603050405020304" pitchFamily="18" charset="0"/>
              <a:ea typeface="Microsoft YaHei" charset="-122"/>
              <a:cs typeface="Times New Roman" panose="02020603050405020304" pitchFamily="18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6433474" y="1392014"/>
            <a:ext cx="1195564" cy="382587"/>
          </a:xfrm>
          <a:prstGeom prst="rect">
            <a:avLst/>
          </a:prstGeom>
          <a:noFill/>
        </p:spPr>
        <p:txBody>
          <a:bodyPr wrap="square" tIns="90000" bIns="90000" anchor="ctr">
            <a:spAutoFit/>
          </a:bodyPr>
          <a:lstStyle/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79A2B3"/>
              </a:buClr>
              <a:buSzPct val="100000"/>
              <a:buFont typeface="Times New Roman" pitchFamily="16" charset="0"/>
              <a:buNone/>
              <a:defRPr/>
            </a:pPr>
            <a:r>
              <a:rPr lang="pt-PT" sz="14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Management</a:t>
            </a:r>
            <a:endParaRPr lang="pt-PT" sz="1400" b="1" i="1" dirty="0">
              <a:solidFill>
                <a:srgbClr val="000000"/>
              </a:solidFill>
              <a:latin typeface="Times New Roman" panose="02020603050405020304" pitchFamily="18" charset="0"/>
              <a:ea typeface="Microsoft YaHei" charset="-122"/>
              <a:cs typeface="Times New Roman" panose="02020603050405020304" pitchFamily="18" charset="0"/>
            </a:endParaRPr>
          </a:p>
        </p:txBody>
      </p:sp>
      <p:cxnSp>
        <p:nvCxnSpPr>
          <p:cNvPr id="18" name="Conexão recta 17"/>
          <p:cNvCxnSpPr/>
          <p:nvPr/>
        </p:nvCxnSpPr>
        <p:spPr>
          <a:xfrm>
            <a:off x="0" y="1052736"/>
            <a:ext cx="914400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5724128" y="2153585"/>
            <a:ext cx="2863072" cy="1720641"/>
          </a:xfrm>
          <a:prstGeom prst="rect">
            <a:avLst/>
          </a:prstGeom>
          <a:noFill/>
        </p:spPr>
        <p:txBody>
          <a:bodyPr wrap="square" tIns="90000" bIns="90000" rtlCol="0" anchor="t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É a gestão  da  organização,  no que respeita aos  seus </a:t>
            </a:r>
            <a:r>
              <a:rPr lang="pt-PT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objectivos </a:t>
            </a:r>
            <a:r>
              <a:rPr lang="pt-PT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intrínsecos, ou seja, do seu </a:t>
            </a:r>
            <a:r>
              <a:rPr lang="pt-PT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objecto </a:t>
            </a:r>
            <a:r>
              <a:rPr lang="pt-PT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social e dos programas e orçamentos aprovados </a:t>
            </a:r>
            <a:r>
              <a:rPr lang="pt-PT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pela </a:t>
            </a:r>
            <a:r>
              <a:rPr lang="pt-PT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assembleia-geral e cometidos na sua execução aos </a:t>
            </a:r>
            <a:r>
              <a:rPr lang="pt-PT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respectivos gestores.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Caracter </a:t>
            </a:r>
            <a:r>
              <a:rPr lang="pt-PT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Privado  da </a:t>
            </a:r>
            <a:r>
              <a:rPr lang="pt-PT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organização.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Tradicional </a:t>
            </a:r>
            <a:r>
              <a:rPr lang="pt-PT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 de hierarquia </a:t>
            </a:r>
            <a:r>
              <a:rPr lang="pt-PT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familiar.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Ambiente </a:t>
            </a:r>
            <a:r>
              <a:rPr lang="pt-PT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estável e </a:t>
            </a:r>
            <a:r>
              <a:rPr lang="pt-PT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previsível.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Maximização </a:t>
            </a:r>
            <a:r>
              <a:rPr lang="pt-PT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do lucro</a:t>
            </a:r>
          </a:p>
        </p:txBody>
      </p:sp>
      <p:sp>
        <p:nvSpPr>
          <p:cNvPr id="29" name="FlowTriangle"/>
          <p:cNvSpPr>
            <a:spLocks noChangeArrowheads="1"/>
          </p:cNvSpPr>
          <p:nvPr/>
        </p:nvSpPr>
        <p:spPr bwMode="gray">
          <a:xfrm rot="10800000">
            <a:off x="1204858" y="4569987"/>
            <a:ext cx="6594475" cy="266700"/>
          </a:xfrm>
          <a:prstGeom prst="triangle">
            <a:avLst>
              <a:gd name="adj" fmla="val 50000"/>
            </a:avLst>
          </a:prstGeom>
          <a:solidFill>
            <a:srgbClr val="B2B2B2"/>
          </a:solidFill>
          <a:ln w="9525" algn="ctr">
            <a:solidFill>
              <a:srgbClr val="B2B2B2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pt-PT" sz="1400" b="1" dirty="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0" name="Rectângulo arredondado 29"/>
          <p:cNvSpPr/>
          <p:nvPr/>
        </p:nvSpPr>
        <p:spPr bwMode="gray">
          <a:xfrm>
            <a:off x="926085" y="5229200"/>
            <a:ext cx="1550988" cy="720725"/>
          </a:xfrm>
          <a:prstGeom prst="roundRect">
            <a:avLst/>
          </a:prstGeom>
          <a:noFill/>
          <a:ln w="19050" algn="ctr">
            <a:solidFill>
              <a:schemeClr val="accent2">
                <a:lumMod val="40000"/>
                <a:lumOff val="60000"/>
              </a:schemeClr>
            </a:solidFill>
            <a:prstDash val="sysDash"/>
            <a:miter lim="800000"/>
            <a:headEnd type="none" w="lg" len="lg"/>
            <a:tailEnd type="none" w="lg" len="lg"/>
          </a:ln>
        </p:spPr>
        <p:txBody>
          <a:bodyPr anchor="ctr" anchorCtr="1"/>
          <a:lstStyle/>
          <a:p>
            <a:pPr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pt-PT" sz="1200" b="1" dirty="0" smtClean="0">
                <a:latin typeface="Arial" pitchFamily="34" charset="0"/>
                <a:ea typeface="+mn-ea"/>
                <a:cs typeface="Arial" pitchFamily="34" charset="0"/>
              </a:rPr>
              <a:t>Âmbito</a:t>
            </a:r>
            <a:endParaRPr lang="pt-PT" sz="1200" b="1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1" name="Rectângulo arredondado 30"/>
          <p:cNvSpPr/>
          <p:nvPr/>
        </p:nvSpPr>
        <p:spPr bwMode="gray">
          <a:xfrm>
            <a:off x="2927710" y="5233145"/>
            <a:ext cx="1549400" cy="720725"/>
          </a:xfrm>
          <a:prstGeom prst="roundRect">
            <a:avLst/>
          </a:prstGeom>
          <a:noFill/>
          <a:ln w="19050" algn="ctr">
            <a:solidFill>
              <a:schemeClr val="accent2">
                <a:lumMod val="40000"/>
                <a:lumOff val="60000"/>
              </a:schemeClr>
            </a:solidFill>
            <a:prstDash val="sysDash"/>
            <a:miter lim="800000"/>
            <a:headEnd type="none" w="lg" len="lg"/>
            <a:tailEnd type="none" w="lg" len="lg"/>
          </a:ln>
        </p:spPr>
        <p:txBody>
          <a:bodyPr anchor="ctr" anchorCtr="1"/>
          <a:lstStyle/>
          <a:p>
            <a:pPr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pt-PT" sz="12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Carácter</a:t>
            </a:r>
            <a:endParaRPr lang="pt-PT" sz="1100" b="1" dirty="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2" name="Rectângulo arredondado 31"/>
          <p:cNvSpPr/>
          <p:nvPr/>
        </p:nvSpPr>
        <p:spPr bwMode="gray">
          <a:xfrm>
            <a:off x="4974064" y="5233145"/>
            <a:ext cx="1549400" cy="720725"/>
          </a:xfrm>
          <a:prstGeom prst="roundRect">
            <a:avLst/>
          </a:prstGeom>
          <a:noFill/>
          <a:ln w="19050" algn="ctr">
            <a:solidFill>
              <a:schemeClr val="accent2">
                <a:lumMod val="40000"/>
                <a:lumOff val="60000"/>
              </a:schemeClr>
            </a:solidFill>
            <a:prstDash val="sysDash"/>
            <a:miter lim="800000"/>
            <a:headEnd type="none" w="lg" len="lg"/>
            <a:tailEnd type="none" w="lg" len="lg"/>
          </a:ln>
        </p:spPr>
        <p:txBody>
          <a:bodyPr anchor="ctr" anchorCtr="1"/>
          <a:lstStyle/>
          <a:p>
            <a:pPr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pt-PT" sz="12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Contexto</a:t>
            </a:r>
            <a:endParaRPr lang="pt-PT" sz="1200" b="1" dirty="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3" name="Rectângulo arredondado 32"/>
          <p:cNvSpPr/>
          <p:nvPr/>
        </p:nvSpPr>
        <p:spPr bwMode="gray">
          <a:xfrm>
            <a:off x="6876115" y="5222955"/>
            <a:ext cx="1550987" cy="720725"/>
          </a:xfrm>
          <a:prstGeom prst="roundRect">
            <a:avLst/>
          </a:prstGeom>
          <a:noFill/>
          <a:ln w="19050" algn="ctr">
            <a:solidFill>
              <a:schemeClr val="accent2">
                <a:lumMod val="40000"/>
                <a:lumOff val="60000"/>
              </a:schemeClr>
            </a:solidFill>
            <a:prstDash val="sysDash"/>
            <a:miter lim="800000"/>
            <a:headEnd type="none" w="lg" len="lg"/>
            <a:tailEnd type="none" w="lg" len="lg"/>
          </a:ln>
        </p:spPr>
        <p:txBody>
          <a:bodyPr anchor="ctr" anchorCtr="1"/>
          <a:lstStyle/>
          <a:p>
            <a:pPr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pt-PT" sz="12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Interesses</a:t>
            </a:r>
            <a:endParaRPr lang="pt-PT" sz="1200" b="1" dirty="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026" name="Picture 2" descr="https://encrypted-tbn1.gstatic.com/images?q=tbn:ANd9GcT7Jf2khEh_TttDmQcum1ViXDSP1IqJIjEnY2rDeqJrlxoVxg_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81113">
            <a:off x="793030" y="4927951"/>
            <a:ext cx="528067" cy="528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https://encrypted-tbn1.gstatic.com/images?q=tbn:ANd9GcT7Jf2khEh_TttDmQcum1ViXDSP1IqJIjEnY2rDeqJrlxoVxg_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81113">
            <a:off x="4803388" y="4928350"/>
            <a:ext cx="528067" cy="528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https://encrypted-tbn1.gstatic.com/images?q=tbn:ANd9GcT7Jf2khEh_TttDmQcum1ViXDSP1IqJIjEnY2rDeqJrlxoVxg_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81113">
            <a:off x="2763143" y="4928350"/>
            <a:ext cx="528067" cy="528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https://encrypted-tbn1.gstatic.com/images?q=tbn:ANd9GcT7Jf2khEh_TttDmQcum1ViXDSP1IqJIjEnY2rDeqJrlxoVxg_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81113">
            <a:off x="6612083" y="4928349"/>
            <a:ext cx="528067" cy="528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Rectângulo 42"/>
          <p:cNvSpPr/>
          <p:nvPr/>
        </p:nvSpPr>
        <p:spPr>
          <a:xfrm>
            <a:off x="7155664" y="6324427"/>
            <a:ext cx="191270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100" dirty="0" smtClean="0"/>
              <a:t>Fonte: Camara </a:t>
            </a:r>
            <a:r>
              <a:rPr lang="pt-PT" sz="1100" dirty="0" err="1" smtClean="0"/>
              <a:t>et</a:t>
            </a:r>
            <a:r>
              <a:rPr lang="pt-PT" sz="1100" dirty="0" smtClean="0"/>
              <a:t>. al </a:t>
            </a:r>
            <a:r>
              <a:rPr lang="pt-PT" sz="1100" dirty="0"/>
              <a:t>(</a:t>
            </a:r>
            <a:r>
              <a:rPr lang="pt-PT" sz="1100" dirty="0" smtClean="0"/>
              <a:t>2011)</a:t>
            </a:r>
            <a:endParaRPr lang="pt-PT" sz="1100" dirty="0"/>
          </a:p>
        </p:txBody>
      </p:sp>
    </p:spTree>
    <p:extLst>
      <p:ext uri="{BB962C8B-B14F-4D97-AF65-F5344CB8AC3E}">
        <p14:creationId xmlns:p14="http://schemas.microsoft.com/office/powerpoint/2010/main" val="328158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-27384"/>
            <a:ext cx="8157592" cy="1026368"/>
          </a:xfrm>
        </p:spPr>
        <p:txBody>
          <a:bodyPr>
            <a:normAutofit/>
          </a:bodyPr>
          <a:lstStyle/>
          <a:p>
            <a:pPr algn="l"/>
            <a:r>
              <a:rPr lang="pt-PT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IV. A «Teoria da Agência» </a:t>
            </a:r>
            <a:br>
              <a:rPr lang="pt-PT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PT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2.Stewardship </a:t>
            </a:r>
            <a:r>
              <a:rPr lang="pt-PT" sz="20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Theory</a:t>
            </a:r>
            <a:endParaRPr lang="pt-PT" sz="20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Marcador de Posição de Conteúdo 6"/>
          <p:cNvGraphicFramePr>
            <a:graphicFrameLocks noGrp="1"/>
          </p:cNvGraphicFramePr>
          <p:nvPr>
            <p:ph idx="1"/>
          </p:nvPr>
        </p:nvGraphicFramePr>
        <p:xfrm>
          <a:off x="2411760" y="1556792"/>
          <a:ext cx="6203033" cy="44253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6" name="Conexão recta 5"/>
          <p:cNvCxnSpPr/>
          <p:nvPr/>
        </p:nvCxnSpPr>
        <p:spPr>
          <a:xfrm>
            <a:off x="0" y="1052736"/>
            <a:ext cx="914400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8" name="AutoShape 4" descr="Resultado de imagem para 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6150" name="AutoShape 6" descr="Resultado de imagem para 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6152" name="AutoShape 8" descr="Resultado de imagem para 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6154" name="Picture 10" descr="https://encrypted-tbn2.gstatic.com/images?q=tbn:ANd9GcS9v60f4FHg8_hA3HKxZZ4_jiLU8gTaKHNZhVUev8uhgUFkwe_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7544" y="1412776"/>
            <a:ext cx="1259632" cy="1259632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5583476" y="6453336"/>
            <a:ext cx="35621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t-PT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Fonte: Davis, </a:t>
            </a:r>
            <a:r>
              <a:rPr lang="pt-PT" sz="1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Schoorman</a:t>
            </a:r>
            <a:r>
              <a:rPr lang="pt-PT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pt-PT" sz="1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pt-PT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PT" sz="1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Donaldson</a:t>
            </a:r>
            <a:r>
              <a:rPr lang="pt-PT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(1997) </a:t>
            </a:r>
          </a:p>
        </p:txBody>
      </p:sp>
    </p:spTree>
    <p:extLst>
      <p:ext uri="{BB962C8B-B14F-4D97-AF65-F5344CB8AC3E}">
        <p14:creationId xmlns:p14="http://schemas.microsoft.com/office/powerpoint/2010/main" val="358590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sultado de imagem para ?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0870" y="1236241"/>
            <a:ext cx="1586246" cy="1440160"/>
          </a:xfrm>
          <a:prstGeom prst="rect">
            <a:avLst/>
          </a:prstGeom>
          <a:noFill/>
        </p:spPr>
      </p:pic>
      <p:sp>
        <p:nvSpPr>
          <p:cNvPr id="8" name="Rectângulo 7"/>
          <p:cNvSpPr/>
          <p:nvPr/>
        </p:nvSpPr>
        <p:spPr>
          <a:xfrm>
            <a:off x="179512" y="188640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pt-PT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IV. A «Teoria da Agência» </a:t>
            </a:r>
            <a:br>
              <a:rPr lang="pt-PT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pt-PT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2.1.Stewardship </a:t>
            </a:r>
            <a:r>
              <a:rPr lang="pt-PT" sz="20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Theory</a:t>
            </a:r>
            <a:endParaRPr lang="pt-PT" sz="20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cxnSp>
        <p:nvCxnSpPr>
          <p:cNvPr id="9" name="Conexão recta 8"/>
          <p:cNvCxnSpPr/>
          <p:nvPr/>
        </p:nvCxnSpPr>
        <p:spPr>
          <a:xfrm>
            <a:off x="0" y="1052736"/>
            <a:ext cx="914400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3779912" y="1323925"/>
            <a:ext cx="5040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i="1" dirty="0" smtClean="0">
                <a:latin typeface="Arial" pitchFamily="34" charset="0"/>
                <a:cs typeface="Arial" pitchFamily="34" charset="0"/>
              </a:rPr>
              <a:t>Porque é não existe sempre uma “</a:t>
            </a:r>
            <a:r>
              <a:rPr lang="pt-PT" b="1" i="1" dirty="0" err="1" smtClean="0">
                <a:latin typeface="Arial" pitchFamily="34" charset="0"/>
                <a:cs typeface="Arial" pitchFamily="34" charset="0"/>
              </a:rPr>
              <a:t>Steward</a:t>
            </a:r>
            <a:r>
              <a:rPr lang="pt-PT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PT" b="1" i="1" dirty="0" err="1" smtClean="0">
                <a:latin typeface="Arial" pitchFamily="34" charset="0"/>
                <a:cs typeface="Arial" pitchFamily="34" charset="0"/>
              </a:rPr>
              <a:t>Relationship</a:t>
            </a:r>
            <a:r>
              <a:rPr lang="pt-PT" b="1" i="1" dirty="0" smtClean="0">
                <a:latin typeface="Arial" pitchFamily="34" charset="0"/>
                <a:cs typeface="Arial" pitchFamily="34" charset="0"/>
              </a:rPr>
              <a:t>” em vez de uma “Relação de Agência”?</a:t>
            </a:r>
            <a:endParaRPr lang="pt-PT" b="1" i="1" dirty="0"/>
          </a:p>
        </p:txBody>
      </p:sp>
      <p:sp>
        <p:nvSpPr>
          <p:cNvPr id="2" name="Rounded Rectangle 1"/>
          <p:cNvSpPr/>
          <p:nvPr/>
        </p:nvSpPr>
        <p:spPr>
          <a:xfrm>
            <a:off x="539552" y="2780928"/>
            <a:ext cx="3744416" cy="187220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400" dirty="0">
                <a:latin typeface="Arial" pitchFamily="34" charset="0"/>
                <a:cs typeface="Arial" pitchFamily="34" charset="0"/>
              </a:rPr>
              <a:t>A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diferença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entre o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Agente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e o Steward é a forma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como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entendem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qual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ser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a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melhor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maneira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de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atingir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os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seus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prórprios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fins: </a:t>
            </a:r>
            <a:endParaRPr lang="pt-PT" sz="1400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1400" dirty="0" err="1">
                <a:latin typeface="Arial" pitchFamily="34" charset="0"/>
                <a:cs typeface="Arial" pitchFamily="34" charset="0"/>
              </a:rPr>
              <a:t>Agente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através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da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oportunidade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e do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interesse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próprio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Vs Steward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através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dos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objectivos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colectivos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da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Organização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(</a:t>
            </a:r>
            <a:r>
              <a:rPr lang="pt-PT" sz="1400" dirty="0">
                <a:latin typeface="Arial" pitchFamily="34" charset="0"/>
                <a:ea typeface="Calibri" pitchFamily="34" charset="0"/>
                <a:cs typeface="Arial" pitchFamily="34" charset="0"/>
              </a:rPr>
              <a:t>Davis, </a:t>
            </a:r>
            <a:r>
              <a:rPr lang="pt-PT" sz="1400" dirty="0" err="1">
                <a:latin typeface="Arial" pitchFamily="34" charset="0"/>
                <a:ea typeface="Calibri" pitchFamily="34" charset="0"/>
                <a:cs typeface="Arial" pitchFamily="34" charset="0"/>
              </a:rPr>
              <a:t>Schoorman</a:t>
            </a:r>
            <a:r>
              <a:rPr lang="pt-PT" sz="1400" dirty="0"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lang="pt-PT" sz="1400" dirty="0" err="1">
                <a:latin typeface="Arial" pitchFamily="34" charset="0"/>
                <a:ea typeface="Calibri" pitchFamily="34" charset="0"/>
                <a:cs typeface="Arial" pitchFamily="34" charset="0"/>
              </a:rPr>
              <a:t>and</a:t>
            </a:r>
            <a:r>
              <a:rPr lang="pt-PT" sz="1400" dirty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pt-PT" sz="1400" dirty="0" err="1">
                <a:latin typeface="Arial" pitchFamily="34" charset="0"/>
                <a:ea typeface="Calibri" pitchFamily="34" charset="0"/>
                <a:cs typeface="Arial" pitchFamily="34" charset="0"/>
              </a:rPr>
              <a:t>Donaldson</a:t>
            </a:r>
            <a:r>
              <a:rPr lang="pt-PT" sz="1400" dirty="0">
                <a:latin typeface="Arial" pitchFamily="34" charset="0"/>
                <a:ea typeface="Calibri" pitchFamily="34" charset="0"/>
                <a:cs typeface="Arial" pitchFamily="34" charset="0"/>
              </a:rPr>
              <a:t>, 1997).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788024" y="2780927"/>
            <a:ext cx="3600400" cy="1872207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pt-PT" sz="1400" dirty="0">
                <a:latin typeface="Arial" pitchFamily="34" charset="0"/>
                <a:cs typeface="Arial" pitchFamily="34" charset="0"/>
              </a:rPr>
              <a:t>Resultados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de testes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empiricos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falharam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em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demonstrar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suporte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à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Teoria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da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Agência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, antes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demonstraram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apenas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algum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suporte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à Stewardship Theory </a:t>
            </a:r>
            <a:r>
              <a:rPr lang="en-US" sz="1400" dirty="0">
                <a:latin typeface="Arial" pitchFamily="34" charset="0"/>
                <a:ea typeface="Calibri" pitchFamily="34" charset="0"/>
                <a:cs typeface="Arial" pitchFamily="34" charset="0"/>
              </a:rPr>
              <a:t>(Lex Donaldson e James H. Davis, 1991).</a:t>
            </a:r>
            <a:endParaRPr lang="pt-PT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691680" y="4869160"/>
            <a:ext cx="6192688" cy="158417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1" indent="-342900">
              <a:buFont typeface="Arial" pitchFamily="34" charset="0"/>
              <a:buChar char="•"/>
            </a:pPr>
            <a:r>
              <a:rPr lang="pt-PT" b="1" dirty="0">
                <a:latin typeface="Arial" pitchFamily="34" charset="0"/>
                <a:cs typeface="Arial" pitchFamily="34" charset="0"/>
              </a:rPr>
              <a:t>A resposta reside nos riscos que o Principal está disposto a incorrer. </a:t>
            </a:r>
            <a:r>
              <a:rPr lang="pt-PT" sz="1200" dirty="0">
                <a:latin typeface="Arial" pitchFamily="34" charset="0"/>
                <a:cs typeface="Arial" pitchFamily="34" charset="0"/>
              </a:rPr>
              <a:t/>
            </a:r>
            <a:br>
              <a:rPr lang="pt-PT" sz="1200" dirty="0">
                <a:latin typeface="Arial" pitchFamily="34" charset="0"/>
                <a:cs typeface="Arial" pitchFamily="34" charset="0"/>
              </a:rPr>
            </a:br>
            <a:r>
              <a:rPr lang="pt-PT" sz="1400" dirty="0">
                <a:latin typeface="Arial" pitchFamily="34" charset="0"/>
                <a:cs typeface="Arial" pitchFamily="34" charset="0"/>
              </a:rPr>
              <a:t>O principal, ao formar o contrato com o Agente, deve desde logo indicar qual o nível de risco que está disposto a assumir com a sua riqueza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(</a:t>
            </a:r>
            <a:r>
              <a:rPr lang="pt-PT" sz="1400" dirty="0">
                <a:latin typeface="Arial" pitchFamily="34" charset="0"/>
                <a:cs typeface="Arial" pitchFamily="34" charset="0"/>
              </a:rPr>
              <a:t>Davis, </a:t>
            </a:r>
            <a:r>
              <a:rPr lang="pt-PT" sz="1400" dirty="0" err="1">
                <a:latin typeface="Arial" pitchFamily="34" charset="0"/>
                <a:cs typeface="Arial" pitchFamily="34" charset="0"/>
              </a:rPr>
              <a:t>Schoorman</a:t>
            </a:r>
            <a:r>
              <a:rPr lang="pt-PT" sz="1400" dirty="0">
                <a:latin typeface="Arial" pitchFamily="34" charset="0"/>
                <a:cs typeface="Arial" pitchFamily="34" charset="0"/>
              </a:rPr>
              <a:t>, </a:t>
            </a:r>
            <a:r>
              <a:rPr lang="pt-PT" sz="1400" dirty="0" err="1">
                <a:latin typeface="Arial" pitchFamily="34" charset="0"/>
                <a:cs typeface="Arial" pitchFamily="34" charset="0"/>
              </a:rPr>
              <a:t>and</a:t>
            </a:r>
            <a:r>
              <a:rPr lang="pt-PT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pt-PT" sz="1400" dirty="0" err="1">
                <a:latin typeface="Arial" pitchFamily="34" charset="0"/>
                <a:cs typeface="Arial" pitchFamily="34" charset="0"/>
              </a:rPr>
              <a:t>Donaldson</a:t>
            </a:r>
            <a:r>
              <a:rPr lang="pt-PT" sz="1400" dirty="0">
                <a:latin typeface="Arial" pitchFamily="34" charset="0"/>
                <a:cs typeface="Arial" pitchFamily="34" charset="0"/>
              </a:rPr>
              <a:t>, 1997).</a:t>
            </a:r>
          </a:p>
        </p:txBody>
      </p:sp>
    </p:spTree>
    <p:extLst>
      <p:ext uri="{BB962C8B-B14F-4D97-AF65-F5344CB8AC3E}">
        <p14:creationId xmlns:p14="http://schemas.microsoft.com/office/powerpoint/2010/main" val="379393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280442" y="6381328"/>
            <a:ext cx="377859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Fonte:</a:t>
            </a:r>
            <a:r>
              <a:rPr kumimoji="0" lang="pt-PT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Davis, </a:t>
            </a:r>
            <a:r>
              <a:rPr kumimoji="0" lang="pt-PT" sz="12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Schoorman</a:t>
            </a:r>
            <a:r>
              <a:rPr kumimoji="0" lang="pt-PT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kumimoji="0" lang="pt-PT" sz="12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and</a:t>
            </a:r>
            <a:r>
              <a:rPr kumimoji="0" lang="pt-PT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pt-PT" sz="12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Donaldson</a:t>
            </a:r>
            <a:r>
              <a:rPr kumimoji="0" lang="pt-PT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(1997)</a:t>
            </a:r>
            <a:endParaRPr kumimoji="0" lang="pt-PT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Marcador de Posição de Conteúdo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484784"/>
            <a:ext cx="6755293" cy="4536504"/>
          </a:xfrm>
        </p:spPr>
      </p:pic>
      <p:cxnSp>
        <p:nvCxnSpPr>
          <p:cNvPr id="6" name="Conexão recta 5"/>
          <p:cNvCxnSpPr/>
          <p:nvPr/>
        </p:nvCxnSpPr>
        <p:spPr>
          <a:xfrm>
            <a:off x="0" y="1052736"/>
            <a:ext cx="914400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ângulo 6"/>
          <p:cNvSpPr/>
          <p:nvPr/>
        </p:nvSpPr>
        <p:spPr>
          <a:xfrm>
            <a:off x="179512" y="188640"/>
            <a:ext cx="64807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pt-PT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IV. A «Teoria da Agência» </a:t>
            </a:r>
            <a:br>
              <a:rPr lang="pt-PT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pt-PT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2.3. Teoria </a:t>
            </a:r>
            <a:r>
              <a:rPr lang="pt-PT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da Agência </a:t>
            </a:r>
            <a:r>
              <a:rPr lang="pt-PT" sz="20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Vs</a:t>
            </a:r>
            <a:r>
              <a:rPr lang="pt-PT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“</a:t>
            </a:r>
            <a:r>
              <a:rPr lang="pt-PT" sz="20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Stewardship</a:t>
            </a:r>
            <a:r>
              <a:rPr lang="pt-PT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pt-PT" sz="20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Theory</a:t>
            </a:r>
            <a:r>
              <a:rPr lang="pt-PT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3562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Posição de Conteúd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412776"/>
            <a:ext cx="5734622" cy="4901548"/>
          </a:xfr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280442" y="6381328"/>
            <a:ext cx="377859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Fonte:</a:t>
            </a:r>
            <a:r>
              <a:rPr kumimoji="0" lang="pt-PT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Davis, </a:t>
            </a:r>
            <a:r>
              <a:rPr kumimoji="0" lang="pt-PT" sz="12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Schoorman</a:t>
            </a:r>
            <a:r>
              <a:rPr kumimoji="0" lang="pt-PT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kumimoji="0" lang="pt-PT" sz="12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and</a:t>
            </a:r>
            <a:r>
              <a:rPr kumimoji="0" lang="pt-PT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pt-PT" sz="12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Donaldson</a:t>
            </a:r>
            <a:r>
              <a:rPr kumimoji="0" lang="pt-PT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(1997)</a:t>
            </a:r>
            <a:endParaRPr kumimoji="0" lang="pt-PT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ângulo 6"/>
          <p:cNvSpPr/>
          <p:nvPr/>
        </p:nvSpPr>
        <p:spPr>
          <a:xfrm>
            <a:off x="179512" y="188640"/>
            <a:ext cx="87849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IV. A «Teoria da Agência» </a:t>
            </a:r>
            <a:br>
              <a:rPr lang="pt-PT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pt-PT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</a:t>
            </a:r>
            <a:r>
              <a:rPr lang="pt-PT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.4. </a:t>
            </a:r>
            <a:r>
              <a:rPr lang="pt-PT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Escolha entre cada teoria por parte do Principal e do Agente</a:t>
            </a:r>
          </a:p>
        </p:txBody>
      </p:sp>
      <p:cxnSp>
        <p:nvCxnSpPr>
          <p:cNvPr id="8" name="Conexão recta 7"/>
          <p:cNvCxnSpPr/>
          <p:nvPr/>
        </p:nvCxnSpPr>
        <p:spPr>
          <a:xfrm>
            <a:off x="0" y="1052736"/>
            <a:ext cx="914400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333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95465"/>
            <a:ext cx="9144000" cy="5756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PT" i="1" dirty="0" smtClean="0">
                <a:latin typeface="Arial" pitchFamily="34" charset="0"/>
                <a:cs typeface="Arial" pitchFamily="34" charset="0"/>
              </a:rPr>
              <a:t>“(…) Dos diretores </a:t>
            </a:r>
            <a:r>
              <a:rPr lang="pt-PT" i="1" dirty="0">
                <a:latin typeface="Arial" pitchFamily="34" charset="0"/>
                <a:cs typeface="Arial" pitchFamily="34" charset="0"/>
              </a:rPr>
              <a:t>destas </a:t>
            </a:r>
            <a:r>
              <a:rPr lang="pt-PT" i="1" dirty="0" smtClean="0">
                <a:latin typeface="Arial" pitchFamily="34" charset="0"/>
                <a:cs typeface="Arial" pitchFamily="34" charset="0"/>
              </a:rPr>
              <a:t>companhias sendo </a:t>
            </a:r>
            <a:r>
              <a:rPr lang="pt-PT" i="1" dirty="0">
                <a:latin typeface="Arial" pitchFamily="34" charset="0"/>
                <a:cs typeface="Arial" pitchFamily="34" charset="0"/>
              </a:rPr>
              <a:t>administradores, mais do dinheiro de </a:t>
            </a:r>
            <a:r>
              <a:rPr lang="pt-PT" i="1" dirty="0" smtClean="0">
                <a:latin typeface="Arial" pitchFamily="34" charset="0"/>
                <a:cs typeface="Arial" pitchFamily="34" charset="0"/>
              </a:rPr>
              <a:t>terceiros </a:t>
            </a:r>
            <a:r>
              <a:rPr lang="pt-PT" i="1" dirty="0">
                <a:latin typeface="Arial" pitchFamily="34" charset="0"/>
                <a:cs typeface="Arial" pitchFamily="34" charset="0"/>
              </a:rPr>
              <a:t>do que do seu próprio dinheiro, não se pode esperar que cuidem dele com a mesma vigilância aturada com que frequentemente os </a:t>
            </a:r>
            <a:r>
              <a:rPr lang="pt-PT" i="1" dirty="0" smtClean="0">
                <a:latin typeface="Arial" pitchFamily="34" charset="0"/>
                <a:cs typeface="Arial" pitchFamily="34" charset="0"/>
              </a:rPr>
              <a:t>membros </a:t>
            </a:r>
            <a:r>
              <a:rPr lang="pt-PT" i="1" dirty="0">
                <a:latin typeface="Arial" pitchFamily="34" charset="0"/>
                <a:cs typeface="Arial" pitchFamily="34" charset="0"/>
              </a:rPr>
              <a:t>de uma sociedade privada cuidam do </a:t>
            </a:r>
            <a:r>
              <a:rPr lang="pt-PT" i="1" dirty="0" smtClean="0">
                <a:latin typeface="Arial" pitchFamily="34" charset="0"/>
                <a:cs typeface="Arial" pitchFamily="34" charset="0"/>
              </a:rPr>
              <a:t>seu (…)”</a:t>
            </a:r>
            <a:endParaRPr lang="pt-PT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ângulo 3"/>
          <p:cNvSpPr/>
          <p:nvPr/>
        </p:nvSpPr>
        <p:spPr>
          <a:xfrm>
            <a:off x="6156176" y="6237312"/>
            <a:ext cx="27499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Adam Smith (1775). </a:t>
            </a:r>
          </a:p>
        </p:txBody>
      </p:sp>
      <p:sp>
        <p:nvSpPr>
          <p:cNvPr id="6" name="Rectângulo 5"/>
          <p:cNvSpPr/>
          <p:nvPr/>
        </p:nvSpPr>
        <p:spPr>
          <a:xfrm>
            <a:off x="179512" y="188640"/>
            <a:ext cx="8784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IV. A «Teoria da Agência» </a:t>
            </a:r>
            <a:br>
              <a:rPr lang="pt-PT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endParaRPr lang="pt-PT" sz="2400" b="1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cxnSp>
        <p:nvCxnSpPr>
          <p:cNvPr id="7" name="Conexão recta 6"/>
          <p:cNvCxnSpPr/>
          <p:nvPr/>
        </p:nvCxnSpPr>
        <p:spPr>
          <a:xfrm>
            <a:off x="0" y="1052736"/>
            <a:ext cx="914400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36104"/>
          </a:xfrm>
        </p:spPr>
        <p:txBody>
          <a:bodyPr anchor="t"/>
          <a:lstStyle/>
          <a:p>
            <a:pPr algn="l"/>
            <a:r>
              <a:rPr lang="pt-PT" sz="2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V. Referências Bibliográficas</a:t>
            </a:r>
            <a:r>
              <a:rPr lang="pt-PT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PT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PT" sz="2000" dirty="0"/>
          </a:p>
        </p:txBody>
      </p:sp>
      <p:cxnSp>
        <p:nvCxnSpPr>
          <p:cNvPr id="6" name="Conexão recta 7"/>
          <p:cNvCxnSpPr/>
          <p:nvPr/>
        </p:nvCxnSpPr>
        <p:spPr>
          <a:xfrm>
            <a:off x="0" y="1052736"/>
            <a:ext cx="914400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51520" y="1348800"/>
            <a:ext cx="7632848" cy="8032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Câmara, P., Dias, G., Neves, R. O., Gonçalves, D. C., Gomes, J. F., Figueiredo, A., Guiné, O. V., Gião, J. S., Borges, S. L., Santos, H. S., Campos, A. R. A., Bandeira, P., Antunes, A. F. M., Correia, M, D. S., Lomba, P., Lino, D. S., Oliveira, A. F. 2011. </a:t>
            </a:r>
            <a:r>
              <a:rPr lang="pt-PT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O Governo das Organizações: A vocação universal do </a:t>
            </a:r>
            <a:r>
              <a:rPr lang="pt-PT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corporate</a:t>
            </a:r>
            <a:r>
              <a:rPr lang="pt-PT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governance</a:t>
            </a:r>
            <a:r>
              <a:rPr lang="pt-PT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P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1ª edição. Almedina. Coimbra</a:t>
            </a:r>
          </a:p>
          <a:p>
            <a:endParaRPr lang="pt-PT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Carvalho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das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Neves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, J. 2006. “Governance” e a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teoria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da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agência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1600" i="1" dirty="0" err="1" smtClean="0">
                <a:latin typeface="Arial" pitchFamily="34" charset="0"/>
                <a:cs typeface="Arial" pitchFamily="34" charset="0"/>
              </a:rPr>
              <a:t>Diário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US" sz="1600" i="1" dirty="0" err="1" smtClean="0">
                <a:latin typeface="Arial" pitchFamily="34" charset="0"/>
                <a:cs typeface="Arial" pitchFamily="34" charset="0"/>
              </a:rPr>
              <a:t>Noticias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Disponível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: (</a:t>
            </a:r>
            <a:r>
              <a:rPr lang="en-US" sz="1600" dirty="0" smtClean="0">
                <a:latin typeface="Arial" pitchFamily="34" charset="0"/>
                <a:cs typeface="Arial" pitchFamily="34" charset="0"/>
                <a:hlinkClick r:id="rId2"/>
              </a:rPr>
              <a:t>http://www.dn.pt/inicio/interior.aspx?content_id=648449&amp;page=-1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).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Acesso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15-04-2015</a:t>
            </a:r>
            <a:endParaRPr lang="pt-PT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Cunha, P. O. 2012. </a:t>
            </a:r>
            <a:r>
              <a:rPr lang="pt-PT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Direito das Sociedades Comerciais. </a:t>
            </a:r>
            <a:r>
              <a:rPr lang="pt-P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5ª edição. Almedina</a:t>
            </a:r>
            <a:r>
              <a:rPr lang="pt-PT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P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Coimbra</a:t>
            </a:r>
          </a:p>
          <a:p>
            <a:endParaRPr lang="pt-PT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Davis, J. H., </a:t>
            </a:r>
            <a:r>
              <a:rPr lang="pt-PT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Schoorman</a:t>
            </a:r>
            <a:r>
              <a:rPr lang="pt-P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F. D., &amp; </a:t>
            </a:r>
            <a:r>
              <a:rPr lang="pt-PT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Donaldson</a:t>
            </a:r>
            <a:r>
              <a:rPr lang="pt-P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L. 1997.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Toward a Stewardship Theory of Management . 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The Academy of Management Review.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22:20-47</a:t>
            </a:r>
            <a:endParaRPr lang="pt-PT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Ghazinoori</a:t>
            </a:r>
            <a:r>
              <a:rPr lang="pt-P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S. A. H. 2013. </a:t>
            </a:r>
            <a:r>
              <a:rPr lang="pt-PT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Agency</a:t>
            </a:r>
            <a:r>
              <a:rPr lang="pt-P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Stewardship</a:t>
            </a:r>
            <a:r>
              <a:rPr lang="pt-P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PT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Theories</a:t>
            </a:r>
            <a:r>
              <a:rPr lang="pt-P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P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Organizations</a:t>
            </a:r>
            <a:r>
              <a:rPr lang="pt-P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PT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Australian</a:t>
            </a:r>
            <a:r>
              <a:rPr lang="pt-PT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School</a:t>
            </a:r>
            <a:r>
              <a:rPr lang="pt-PT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PT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Business. </a:t>
            </a:r>
            <a:r>
              <a:rPr lang="pt-PT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Lecture</a:t>
            </a:r>
            <a:r>
              <a:rPr lang="pt-P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</a:p>
          <a:p>
            <a:endParaRPr lang="pt-PT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Harris</a:t>
            </a:r>
            <a:r>
              <a:rPr lang="pt-P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M., </a:t>
            </a:r>
            <a:r>
              <a:rPr lang="pt-PT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Raviv</a:t>
            </a:r>
            <a:r>
              <a:rPr lang="pt-P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A. 2010. </a:t>
            </a:r>
            <a:r>
              <a:rPr lang="pt-PT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r>
              <a:rPr lang="pt-P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P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Corporate</a:t>
            </a:r>
            <a:r>
              <a:rPr lang="pt-P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Decisions</a:t>
            </a:r>
            <a:r>
              <a:rPr lang="pt-P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PT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Shareholders</a:t>
            </a:r>
            <a:r>
              <a:rPr lang="pt-P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vs. Management. </a:t>
            </a:r>
            <a:r>
              <a:rPr lang="pt-PT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Review</a:t>
            </a:r>
            <a:r>
              <a:rPr lang="pt-PT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PT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Financial </a:t>
            </a:r>
            <a:r>
              <a:rPr lang="pt-PT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Studies</a:t>
            </a:r>
            <a:r>
              <a:rPr lang="pt-PT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3:4116-4147</a:t>
            </a:r>
          </a:p>
          <a:p>
            <a:endParaRPr lang="pt-PT" sz="16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sz="16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sz="16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pt-PT" sz="16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pt-PT" sz="16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pt-PT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endParaRPr lang="pt-PT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endParaRPr lang="pt-PT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endParaRPr lang="pt-PT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36104"/>
          </a:xfrm>
        </p:spPr>
        <p:txBody>
          <a:bodyPr anchor="t"/>
          <a:lstStyle/>
          <a:p>
            <a:pPr algn="l"/>
            <a:r>
              <a:rPr lang="pt-PT" sz="2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V. Referências Bibliográficas</a:t>
            </a:r>
            <a:r>
              <a:rPr lang="pt-PT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PT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PT" sz="2000" dirty="0"/>
          </a:p>
        </p:txBody>
      </p:sp>
      <p:cxnSp>
        <p:nvCxnSpPr>
          <p:cNvPr id="6" name="Conexão recta 7"/>
          <p:cNvCxnSpPr/>
          <p:nvPr/>
        </p:nvCxnSpPr>
        <p:spPr>
          <a:xfrm>
            <a:off x="0" y="1052736"/>
            <a:ext cx="914400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51520" y="1348800"/>
            <a:ext cx="7632848" cy="7725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Ireland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, R.;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Hoskisson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, R. &amp;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Hitt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, M. (2008). Management of Strategy: Concepts and cases, Thompson /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Southwetern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, 8th Ed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sz="1600" dirty="0">
              <a:latin typeface="Arial" pitchFamily="34" charset="0"/>
              <a:cs typeface="Arial" pitchFamily="34" charset="0"/>
            </a:endParaRP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Jensen, M.C. e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Meckling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, W.H. 1976. Theory of the Firm: Managerial Behavior, Agency Cost, and Ownership Structure, 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Journal of Financial Economics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: 305-360</a:t>
            </a:r>
            <a:endParaRPr lang="pt-PT" sz="1600" dirty="0" smtClean="0">
              <a:latin typeface="Arial" pitchFamily="34" charset="0"/>
              <a:cs typeface="Arial" pitchFamily="34" charset="0"/>
            </a:endParaRPr>
          </a:p>
          <a:p>
            <a:endParaRPr lang="pt-PT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pt-PT" sz="1600" dirty="0" smtClean="0">
                <a:latin typeface="Arial" pitchFamily="34" charset="0"/>
                <a:cs typeface="Arial" pitchFamily="34" charset="0"/>
              </a:rPr>
              <a:t>Li, F., </a:t>
            </a:r>
            <a:r>
              <a:rPr lang="pt-PT" sz="1600" dirty="0" err="1" smtClean="0">
                <a:latin typeface="Arial" pitchFamily="34" charset="0"/>
                <a:cs typeface="Arial" pitchFamily="34" charset="0"/>
              </a:rPr>
              <a:t>Srinivasan</a:t>
            </a:r>
            <a:r>
              <a:rPr lang="pt-PT" sz="1600" dirty="0" smtClean="0">
                <a:latin typeface="Arial" pitchFamily="34" charset="0"/>
                <a:cs typeface="Arial" pitchFamily="34" charset="0"/>
              </a:rPr>
              <a:t>, S. 2011.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Corporate governance when founders are directors. 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Journal of Financial Economics.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102: 454-469</a:t>
            </a: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pt-P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Matos, P. V. 2009. A relação entre os </a:t>
            </a:r>
            <a:r>
              <a:rPr lang="pt-PT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accionistas</a:t>
            </a:r>
            <a:r>
              <a:rPr lang="pt-P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e os gestores de </a:t>
            </a:r>
            <a:r>
              <a:rPr lang="pt-PT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sociedas</a:t>
            </a:r>
            <a:r>
              <a:rPr lang="pt-P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cotadas: alguns problemas e soluções. </a:t>
            </a:r>
            <a:r>
              <a:rPr lang="pt-PT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Cadernos do Mercado de Valores Mobiliários. CMVM. </a:t>
            </a:r>
            <a:r>
              <a:rPr lang="pt-P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4: 92-104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pt-P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Santos, J. A. N. 2009. </a:t>
            </a:r>
            <a:r>
              <a:rPr lang="pt-PT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Corporate</a:t>
            </a:r>
            <a:r>
              <a:rPr lang="pt-PT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Governance</a:t>
            </a:r>
            <a:r>
              <a:rPr lang="pt-PT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: Desenvolvimentos Recentes e a Realidade Portuguesa. </a:t>
            </a:r>
            <a:r>
              <a:rPr lang="pt-P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Tese de Mestrado. Universidade Aberta. Aveiro</a:t>
            </a:r>
          </a:p>
          <a:p>
            <a:endParaRPr lang="pt-PT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Smith, A.,</a:t>
            </a:r>
            <a:r>
              <a:rPr lang="pt-PT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Inquérito sobre a Natureza e as Causas da Riqueza das Nações</a:t>
            </a:r>
            <a:r>
              <a:rPr lang="pt-P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vol. I, Fundação Calouste Gulbenkian, 1775 [1981] </a:t>
            </a:r>
          </a:p>
          <a:p>
            <a:pPr>
              <a:buFont typeface="Arial" pitchFamily="34" charset="0"/>
              <a:buChar char="•"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Tricker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R. I. 1984. 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Corporate governance: Practices, procedures, and powers in British companies and their boards of directors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Gower Pub Co.</a:t>
            </a:r>
          </a:p>
          <a:p>
            <a:pPr>
              <a:buFont typeface="Arial" pitchFamily="34" charset="0"/>
              <a:buChar char="•"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endParaRPr lang="pt-PT" sz="16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pt-PT" sz="16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pt-PT" sz="16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pt-PT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endParaRPr lang="pt-PT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endParaRPr lang="pt-PT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endParaRPr lang="pt-PT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36104"/>
          </a:xfrm>
        </p:spPr>
        <p:txBody>
          <a:bodyPr anchor="t"/>
          <a:lstStyle/>
          <a:p>
            <a:pPr algn="l"/>
            <a:r>
              <a:rPr lang="pt-PT" sz="2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VI. Outra bibliografia consultada</a:t>
            </a:r>
            <a:r>
              <a:rPr lang="pt-PT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PT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PT" sz="2000" dirty="0"/>
          </a:p>
        </p:txBody>
      </p:sp>
      <p:cxnSp>
        <p:nvCxnSpPr>
          <p:cNvPr id="6" name="Conexão recta 7"/>
          <p:cNvCxnSpPr/>
          <p:nvPr/>
        </p:nvCxnSpPr>
        <p:spPr>
          <a:xfrm>
            <a:off x="0" y="1052736"/>
            <a:ext cx="914400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07504" y="1340768"/>
            <a:ext cx="76328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sz="16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endParaRPr lang="pt-PT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endParaRPr lang="pt-PT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endParaRPr lang="pt-PT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endParaRPr lang="pt-PT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endParaRPr lang="pt-PT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8"/>
          <p:cNvSpPr txBox="1"/>
          <p:nvPr/>
        </p:nvSpPr>
        <p:spPr>
          <a:xfrm>
            <a:off x="251520" y="1348800"/>
            <a:ext cx="7632848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Bodnaruk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A., Massa, M., &amp; Simonov, A. 2013. Alliances and corporate governance. 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Journal of Financial Economics, 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107 (3), 671-693.</a:t>
            </a:r>
          </a:p>
          <a:p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Brenes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E. R., Madrigal, K., &amp;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Requena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B. 2011. Corporate governance and family business performance. 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Journal of Business Research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 64(3), 280-285.</a:t>
            </a:r>
          </a:p>
          <a:p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Chan, M. C., Watson, J., &amp;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Woodliff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D. 2014. Corporate Governance Quality and CSR Disclosures. 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Journal of Business Ethics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 125(1), 59-73.</a:t>
            </a:r>
            <a:endParaRPr lang="pt-PT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Morellec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E.,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Nikolov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B., &amp;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Schürhoff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N. 2012. Corporate governance and capital structure dynamics. 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The Journal of Finance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 67(3), 803-848.</a:t>
            </a:r>
          </a:p>
          <a:p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endParaRPr lang="pt-PT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endParaRPr lang="pt-PT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endParaRPr lang="pt-PT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endParaRPr lang="pt-PT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endParaRPr lang="pt-PT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endParaRPr lang="pt-PT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endParaRPr lang="pt-PT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endParaRPr lang="pt-PT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83264" y="52068"/>
            <a:ext cx="8301538" cy="1000668"/>
          </a:xfrm>
        </p:spPr>
        <p:txBody>
          <a:bodyPr anchor="ctr"/>
          <a:lstStyle/>
          <a:p>
            <a:pPr eaLnBrk="1" hangingPunct="1"/>
            <a:r>
              <a:rPr lang="pt-PT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O </a:t>
            </a:r>
            <a:r>
              <a:rPr lang="pt-PT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Corporate</a:t>
            </a:r>
            <a:r>
              <a:rPr lang="pt-PT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Governance</a:t>
            </a:r>
            <a:r>
              <a:rPr lang="pt-PT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PT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PT" sz="20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pt-PT" sz="2000" b="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Corporate</a:t>
            </a:r>
            <a:r>
              <a:rPr lang="pt-PT" sz="2000" b="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000" b="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Governance</a:t>
            </a:r>
            <a:r>
              <a:rPr lang="pt-PT" sz="2000" b="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0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Vs. </a:t>
            </a:r>
            <a:r>
              <a:rPr lang="pt-PT" sz="2000" b="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Management</a:t>
            </a:r>
            <a:endParaRPr lang="pt-PT" altLang="pt-PT" sz="2000" b="0" dirty="0" smtClean="0">
              <a:solidFill>
                <a:schemeClr val="tx1">
                  <a:lumMod val="75000"/>
                  <a:lumOff val="25000"/>
                </a:schemeClr>
              </a:solidFill>
              <a:ea typeface="Microsoft YaHei" charset="-122"/>
              <a:cs typeface="Times New Roman" pitchFamily="16" charset="0"/>
            </a:endParaRPr>
          </a:p>
        </p:txBody>
      </p:sp>
      <p:cxnSp>
        <p:nvCxnSpPr>
          <p:cNvPr id="5" name="Conexão recta 4"/>
          <p:cNvCxnSpPr/>
          <p:nvPr/>
        </p:nvCxnSpPr>
        <p:spPr>
          <a:xfrm>
            <a:off x="0" y="1052736"/>
            <a:ext cx="914400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riângulo isósceles 16"/>
          <p:cNvSpPr/>
          <p:nvPr/>
        </p:nvSpPr>
        <p:spPr bwMode="gray">
          <a:xfrm>
            <a:off x="2303747" y="2924944"/>
            <a:ext cx="4536504" cy="2808312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 w="38100" algn="ctr">
            <a:solidFill>
              <a:schemeClr val="accent2">
                <a:lumMod val="60000"/>
                <a:lumOff val="40000"/>
              </a:schemeClr>
            </a:solidFill>
            <a:miter lim="800000"/>
            <a:headEnd type="none" w="lg" len="lg"/>
            <a:tailEnd type="none" w="lg" len="lg"/>
          </a:ln>
        </p:spPr>
        <p:txBody>
          <a:bodyPr rtlCol="0" anchor="ctr" anchorCtr="1"/>
          <a:lstStyle/>
          <a:p>
            <a:pPr algn="ctr"/>
            <a:endParaRPr lang="pt-PT" sz="1600" b="1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riângulo isósceles 15"/>
          <p:cNvSpPr/>
          <p:nvPr/>
        </p:nvSpPr>
        <p:spPr bwMode="gray">
          <a:xfrm rot="10800000">
            <a:off x="2303747" y="1918610"/>
            <a:ext cx="4536504" cy="2808312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 w="28575" algn="ctr">
            <a:solidFill>
              <a:schemeClr val="accent2">
                <a:lumMod val="60000"/>
                <a:lumOff val="40000"/>
              </a:schemeClr>
            </a:solidFill>
            <a:miter lim="800000"/>
            <a:headEnd type="none" w="lg" len="lg"/>
            <a:tailEnd type="none" w="lg" len="lg"/>
          </a:ln>
        </p:spPr>
        <p:txBody>
          <a:bodyPr rtlCol="0" anchor="ctr" anchorCtr="1"/>
          <a:lstStyle/>
          <a:p>
            <a:pPr algn="ctr"/>
            <a:endParaRPr lang="pt-PT" sz="1600" b="1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" name="Conexão recta 20"/>
          <p:cNvCxnSpPr/>
          <p:nvPr/>
        </p:nvCxnSpPr>
        <p:spPr>
          <a:xfrm flipV="1">
            <a:off x="3851920" y="2924944"/>
            <a:ext cx="720080" cy="864096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xão recta 22"/>
          <p:cNvCxnSpPr/>
          <p:nvPr/>
        </p:nvCxnSpPr>
        <p:spPr>
          <a:xfrm>
            <a:off x="4571998" y="2950097"/>
            <a:ext cx="720080" cy="864096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ixaDeTexto 26"/>
          <p:cNvSpPr txBox="1"/>
          <p:nvPr/>
        </p:nvSpPr>
        <p:spPr>
          <a:xfrm>
            <a:off x="3455874" y="1918610"/>
            <a:ext cx="2232248" cy="1012755"/>
          </a:xfrm>
          <a:prstGeom prst="rect">
            <a:avLst/>
          </a:prstGeom>
          <a:noFill/>
        </p:spPr>
        <p:txBody>
          <a:bodyPr wrap="square" tIns="90000" bIns="90000" rtlCol="0" anchor="t">
            <a:spAutoFit/>
          </a:bodyPr>
          <a:lstStyle/>
          <a:p>
            <a:pPr algn="ctr" fontAlgn="base">
              <a:buClr>
                <a:schemeClr val="accent6"/>
              </a:buClr>
              <a:buSzPct val="100000"/>
            </a:pPr>
            <a:r>
              <a:rPr lang="pt-PT" b="1" dirty="0" err="1" smtClean="0">
                <a:solidFill>
                  <a:schemeClr val="bg1">
                    <a:lumMod val="50000"/>
                  </a:schemeClr>
                </a:solidFill>
                <a:latin typeface="Arial"/>
                <a:cs typeface="Arial" pitchFamily="34" charset="0"/>
              </a:rPr>
              <a:t>Accountability</a:t>
            </a:r>
            <a:endParaRPr lang="pt-PT" b="1" dirty="0" smtClean="0">
              <a:solidFill>
                <a:schemeClr val="bg1">
                  <a:lumMod val="50000"/>
                </a:schemeClr>
              </a:solidFill>
              <a:latin typeface="Arial"/>
              <a:cs typeface="Arial" pitchFamily="34" charset="0"/>
            </a:endParaRPr>
          </a:p>
          <a:p>
            <a:pPr algn="ctr" fontAlgn="base">
              <a:buClr>
                <a:schemeClr val="accent6"/>
              </a:buClr>
              <a:buSzPct val="100000"/>
            </a:pPr>
            <a:endParaRPr lang="pt-PT" b="1" dirty="0">
              <a:solidFill>
                <a:schemeClr val="bg1">
                  <a:lumMod val="50000"/>
                </a:schemeClr>
              </a:solidFill>
              <a:latin typeface="Arial"/>
              <a:cs typeface="Arial" pitchFamily="34" charset="0"/>
            </a:endParaRPr>
          </a:p>
          <a:p>
            <a:pPr algn="ctr" fontAlgn="base">
              <a:buClr>
                <a:schemeClr val="accent6"/>
              </a:buClr>
              <a:buSzPct val="100000"/>
            </a:pPr>
            <a:r>
              <a:rPr lang="pt-PT" b="1" dirty="0" err="1" smtClean="0">
                <a:solidFill>
                  <a:schemeClr val="bg1">
                    <a:lumMod val="50000"/>
                  </a:schemeClr>
                </a:solidFill>
                <a:latin typeface="Arial"/>
                <a:cs typeface="Arial" pitchFamily="34" charset="0"/>
              </a:rPr>
              <a:t>Supervision</a:t>
            </a:r>
            <a:endParaRPr lang="pt-PT" b="1" dirty="0" smtClean="0">
              <a:solidFill>
                <a:schemeClr val="bg1">
                  <a:lumMod val="50000"/>
                </a:schemeClr>
              </a:solidFill>
              <a:latin typeface="Arial"/>
              <a:cs typeface="Arial" pitchFamily="34" charset="0"/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4039453" y="3559661"/>
            <a:ext cx="1296144" cy="458757"/>
          </a:xfrm>
          <a:prstGeom prst="rect">
            <a:avLst/>
          </a:prstGeom>
          <a:noFill/>
        </p:spPr>
        <p:txBody>
          <a:bodyPr wrap="square" tIns="90000" bIns="90000" rtlCol="0" anchor="t">
            <a:spAutoFit/>
          </a:bodyPr>
          <a:lstStyle/>
          <a:p>
            <a:pPr fontAlgn="base">
              <a:buClr>
                <a:schemeClr val="accent6"/>
              </a:buClr>
              <a:buSzPct val="100000"/>
            </a:pPr>
            <a:r>
              <a:rPr lang="pt-PT" b="1" dirty="0" err="1" smtClean="0">
                <a:solidFill>
                  <a:schemeClr val="bg1">
                    <a:lumMod val="50000"/>
                  </a:schemeClr>
                </a:solidFill>
                <a:latin typeface="Arial"/>
                <a:cs typeface="Arial" pitchFamily="34" charset="0"/>
              </a:rPr>
              <a:t>Strategy</a:t>
            </a:r>
            <a:endParaRPr lang="pt-PT" b="1" dirty="0" smtClean="0">
              <a:solidFill>
                <a:schemeClr val="bg1">
                  <a:lumMod val="50000"/>
                </a:schemeClr>
              </a:solidFill>
              <a:latin typeface="Arial"/>
              <a:cs typeface="Arial" pitchFamily="34" charset="0"/>
            </a:endParaRPr>
          </a:p>
        </p:txBody>
      </p:sp>
      <p:sp>
        <p:nvSpPr>
          <p:cNvPr id="29" name="CaixaDeTexto 28"/>
          <p:cNvSpPr txBox="1"/>
          <p:nvPr/>
        </p:nvSpPr>
        <p:spPr>
          <a:xfrm>
            <a:off x="3455874" y="4720501"/>
            <a:ext cx="2232248" cy="735756"/>
          </a:xfrm>
          <a:prstGeom prst="rect">
            <a:avLst/>
          </a:prstGeom>
          <a:noFill/>
        </p:spPr>
        <p:txBody>
          <a:bodyPr wrap="square" tIns="90000" bIns="90000" rtlCol="0" anchor="t">
            <a:spAutoFit/>
          </a:bodyPr>
          <a:lstStyle/>
          <a:p>
            <a:pPr algn="ctr" fontAlgn="base">
              <a:buClr>
                <a:schemeClr val="accent6"/>
              </a:buClr>
              <a:buSzPct val="100000"/>
            </a:pPr>
            <a:r>
              <a:rPr lang="pt-PT" b="1" dirty="0" err="1" smtClean="0">
                <a:solidFill>
                  <a:schemeClr val="bg1">
                    <a:lumMod val="50000"/>
                  </a:schemeClr>
                </a:solidFill>
                <a:latin typeface="Arial"/>
                <a:cs typeface="Arial" pitchFamily="34" charset="0"/>
              </a:rPr>
              <a:t>Executive</a:t>
            </a:r>
            <a:r>
              <a:rPr lang="pt-PT" b="1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 pitchFamily="34" charset="0"/>
              </a:rPr>
              <a:t> </a:t>
            </a:r>
            <a:r>
              <a:rPr lang="pt-PT" b="1" dirty="0" err="1" smtClean="0">
                <a:solidFill>
                  <a:schemeClr val="bg1">
                    <a:lumMod val="50000"/>
                  </a:schemeClr>
                </a:solidFill>
                <a:latin typeface="Arial"/>
                <a:cs typeface="Arial" pitchFamily="34" charset="0"/>
              </a:rPr>
              <a:t>decisions</a:t>
            </a:r>
            <a:endParaRPr lang="pt-PT" b="1" dirty="0" smtClean="0">
              <a:solidFill>
                <a:schemeClr val="bg1">
                  <a:lumMod val="50000"/>
                </a:schemeClr>
              </a:solidFill>
              <a:latin typeface="Arial"/>
              <a:cs typeface="Arial" pitchFamily="34" charset="0"/>
            </a:endParaRPr>
          </a:p>
        </p:txBody>
      </p:sp>
      <p:sp>
        <p:nvSpPr>
          <p:cNvPr id="30" name="CaixaDeTexto 29"/>
          <p:cNvSpPr txBox="1"/>
          <p:nvPr/>
        </p:nvSpPr>
        <p:spPr>
          <a:xfrm>
            <a:off x="251520" y="1754870"/>
            <a:ext cx="2232248" cy="3259523"/>
          </a:xfrm>
          <a:prstGeom prst="rect">
            <a:avLst/>
          </a:prstGeom>
          <a:noFill/>
        </p:spPr>
        <p:txBody>
          <a:bodyPr wrap="square" tIns="90000" bIns="90000" rtlCol="0" anchor="t">
            <a:spAutoFit/>
          </a:bodyPr>
          <a:lstStyle/>
          <a:p>
            <a:pPr fontAlgn="base">
              <a:buClr>
                <a:schemeClr val="accent6"/>
              </a:buClr>
              <a:buSzPct val="100000"/>
            </a:pPr>
            <a:endParaRPr lang="pt-PT" sz="2000" dirty="0" smtClean="0">
              <a:solidFill>
                <a:srgbClr val="000000"/>
              </a:solidFill>
              <a:latin typeface="Arial"/>
              <a:cs typeface="Arial" pitchFamily="34" charset="0"/>
            </a:endParaRPr>
          </a:p>
          <a:p>
            <a:pPr fontAlgn="base">
              <a:buClr>
                <a:schemeClr val="accent6"/>
              </a:buClr>
              <a:buSzPct val="100000"/>
            </a:pPr>
            <a:endParaRPr lang="pt-PT" sz="2000" dirty="0">
              <a:solidFill>
                <a:srgbClr val="000000"/>
              </a:solidFill>
              <a:latin typeface="Arial"/>
              <a:cs typeface="Arial" pitchFamily="34" charset="0"/>
            </a:endParaRPr>
          </a:p>
          <a:p>
            <a:pPr fontAlgn="base">
              <a:buClr>
                <a:schemeClr val="accent6"/>
              </a:buClr>
              <a:buSzPct val="100000"/>
            </a:pPr>
            <a:r>
              <a:rPr lang="pt-PT" sz="2000" b="1" dirty="0" err="1" smtClean="0">
                <a:latin typeface="Arial"/>
                <a:cs typeface="Arial" pitchFamily="34" charset="0"/>
              </a:rPr>
              <a:t>Governance</a:t>
            </a:r>
            <a:endParaRPr lang="pt-PT" sz="2000" b="1" dirty="0" smtClean="0">
              <a:latin typeface="Arial"/>
              <a:cs typeface="Arial" pitchFamily="34" charset="0"/>
            </a:endParaRPr>
          </a:p>
          <a:p>
            <a:pPr marL="171450" indent="-171450" fontAlgn="base">
              <a:buClr>
                <a:schemeClr val="accent6"/>
              </a:buClr>
              <a:buSzPct val="100000"/>
              <a:buFont typeface="Arial"/>
              <a:buChar char="•"/>
            </a:pPr>
            <a:endParaRPr lang="pt-PT" sz="2000" b="1" dirty="0">
              <a:latin typeface="Arial"/>
              <a:cs typeface="Arial" pitchFamily="34" charset="0"/>
            </a:endParaRPr>
          </a:p>
          <a:p>
            <a:pPr marL="171450" indent="-171450" fontAlgn="base">
              <a:buClr>
                <a:schemeClr val="accent6"/>
              </a:buClr>
              <a:buSzPct val="100000"/>
              <a:buFont typeface="Arial"/>
              <a:buChar char="•"/>
            </a:pPr>
            <a:endParaRPr lang="pt-PT" sz="2000" b="1" dirty="0" smtClean="0">
              <a:latin typeface="Arial"/>
              <a:cs typeface="Arial" pitchFamily="34" charset="0"/>
            </a:endParaRPr>
          </a:p>
          <a:p>
            <a:pPr marL="171450" indent="-171450" fontAlgn="base">
              <a:buClr>
                <a:schemeClr val="accent6"/>
              </a:buClr>
              <a:buSzPct val="100000"/>
              <a:buFont typeface="Arial"/>
              <a:buChar char="•"/>
            </a:pPr>
            <a:endParaRPr lang="pt-PT" sz="2000" b="1" dirty="0">
              <a:latin typeface="Arial"/>
              <a:cs typeface="Arial" pitchFamily="34" charset="0"/>
            </a:endParaRPr>
          </a:p>
          <a:p>
            <a:pPr marL="171450" indent="-171450" fontAlgn="base">
              <a:buClr>
                <a:schemeClr val="accent6"/>
              </a:buClr>
              <a:buSzPct val="100000"/>
              <a:buFont typeface="Arial"/>
              <a:buChar char="•"/>
            </a:pPr>
            <a:endParaRPr lang="pt-PT" sz="2000" b="1" dirty="0" smtClean="0">
              <a:latin typeface="Arial"/>
              <a:cs typeface="Arial" pitchFamily="34" charset="0"/>
            </a:endParaRPr>
          </a:p>
          <a:p>
            <a:pPr marL="171450" indent="-171450" fontAlgn="base">
              <a:buClr>
                <a:schemeClr val="accent6"/>
              </a:buClr>
              <a:buSzPct val="100000"/>
              <a:buFont typeface="Arial"/>
              <a:buChar char="•"/>
            </a:pPr>
            <a:endParaRPr lang="pt-PT" sz="2000" b="1" dirty="0">
              <a:latin typeface="Arial"/>
              <a:cs typeface="Arial" pitchFamily="34" charset="0"/>
            </a:endParaRPr>
          </a:p>
          <a:p>
            <a:pPr fontAlgn="base">
              <a:buClr>
                <a:schemeClr val="accent6"/>
              </a:buClr>
              <a:buSzPct val="100000"/>
            </a:pPr>
            <a:endParaRPr lang="pt-PT" sz="2000" b="1" dirty="0" smtClean="0">
              <a:latin typeface="Arial"/>
              <a:cs typeface="Arial" pitchFamily="34" charset="0"/>
            </a:endParaRPr>
          </a:p>
          <a:p>
            <a:pPr fontAlgn="base">
              <a:buClr>
                <a:schemeClr val="accent6"/>
              </a:buClr>
              <a:buSzPct val="100000"/>
            </a:pPr>
            <a:r>
              <a:rPr lang="pt-PT" sz="2000" b="1" dirty="0" smtClean="0">
                <a:latin typeface="Arial"/>
                <a:cs typeface="Arial" pitchFamily="34" charset="0"/>
              </a:rPr>
              <a:t>Management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6588224" y="6165304"/>
            <a:ext cx="2232248" cy="366424"/>
          </a:xfrm>
          <a:prstGeom prst="rect">
            <a:avLst/>
          </a:prstGeom>
          <a:noFill/>
        </p:spPr>
        <p:txBody>
          <a:bodyPr wrap="square" tIns="90000" bIns="90000" rtlCol="0" anchor="t">
            <a:spAutoFit/>
          </a:bodyPr>
          <a:lstStyle/>
          <a:p>
            <a:pPr fontAlgn="base">
              <a:buClr>
                <a:schemeClr val="accent6"/>
              </a:buClr>
              <a:buSzPct val="100000"/>
            </a:pPr>
            <a:r>
              <a:rPr lang="pt-PT" sz="1200" dirty="0" smtClean="0">
                <a:solidFill>
                  <a:srgbClr val="000000"/>
                </a:solidFill>
                <a:latin typeface="Arial"/>
                <a:cs typeface="Arial" pitchFamily="34" charset="0"/>
              </a:rPr>
              <a:t>Fonte: Robert I. </a:t>
            </a:r>
            <a:r>
              <a:rPr lang="pt-PT" sz="1200" dirty="0" err="1" smtClean="0">
                <a:solidFill>
                  <a:srgbClr val="000000"/>
                </a:solidFill>
                <a:latin typeface="Arial"/>
                <a:cs typeface="Arial" pitchFamily="34" charset="0"/>
              </a:rPr>
              <a:t>Tricker</a:t>
            </a:r>
            <a:r>
              <a:rPr lang="pt-PT" sz="1200" dirty="0" smtClean="0">
                <a:solidFill>
                  <a:srgbClr val="000000"/>
                </a:solidFill>
                <a:latin typeface="Arial"/>
                <a:cs typeface="Arial" pitchFamily="34" charset="0"/>
              </a:rPr>
              <a:t> (1984)</a:t>
            </a:r>
          </a:p>
        </p:txBody>
      </p:sp>
    </p:spTree>
    <p:extLst>
      <p:ext uri="{BB962C8B-B14F-4D97-AF65-F5344CB8AC3E}">
        <p14:creationId xmlns:p14="http://schemas.microsoft.com/office/powerpoint/2010/main" val="22246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planetgeek.ch/wp-content/uploads/2012/03/Corporate-Governanc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5921"/>
            <a:ext cx="7199784" cy="5437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55563"/>
            <a:ext cx="8183951" cy="997173"/>
          </a:xfrm>
        </p:spPr>
        <p:txBody>
          <a:bodyPr>
            <a:normAutofit/>
          </a:bodyPr>
          <a:lstStyle/>
          <a:p>
            <a:pPr algn="l"/>
            <a:r>
              <a:rPr lang="pt-PT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O </a:t>
            </a:r>
            <a:r>
              <a:rPr lang="pt-PT" sz="24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Corporate</a:t>
            </a:r>
            <a:r>
              <a:rPr lang="pt-PT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4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Governance</a:t>
            </a:r>
            <a:r>
              <a:rPr lang="pt-P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P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P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Breve Definição </a:t>
            </a:r>
            <a:endParaRPr lang="pt-PT" sz="2000" dirty="0"/>
          </a:p>
        </p:txBody>
      </p:sp>
      <p:sp>
        <p:nvSpPr>
          <p:cNvPr id="4" name="Rectângulo 3"/>
          <p:cNvSpPr/>
          <p:nvPr/>
        </p:nvSpPr>
        <p:spPr>
          <a:xfrm>
            <a:off x="7653979" y="6359736"/>
            <a:ext cx="11015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200" dirty="0" smtClean="0">
                <a:latin typeface="Arial "/>
              </a:rPr>
              <a:t>Fonte</a:t>
            </a:r>
            <a:r>
              <a:rPr lang="pt-PT" sz="1100" dirty="0" smtClean="0">
                <a:latin typeface="Arial "/>
              </a:rPr>
              <a:t>: OCDE </a:t>
            </a:r>
            <a:endParaRPr lang="pt-PT" sz="1100" dirty="0">
              <a:latin typeface="Arial 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421965" y="55563"/>
            <a:ext cx="8301538" cy="925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PT" altLang="pt-PT" sz="2000" dirty="0" smtClean="0">
              <a:solidFill>
                <a:schemeClr val="tx1">
                  <a:lumMod val="75000"/>
                  <a:lumOff val="25000"/>
                </a:schemeClr>
              </a:solidFill>
              <a:ea typeface="Microsoft YaHei" charset="-122"/>
              <a:cs typeface="Times New Roman" pitchFamily="16" charset="0"/>
            </a:endParaRPr>
          </a:p>
        </p:txBody>
      </p:sp>
      <p:cxnSp>
        <p:nvCxnSpPr>
          <p:cNvPr id="6" name="Conexão recta 5"/>
          <p:cNvCxnSpPr/>
          <p:nvPr/>
        </p:nvCxnSpPr>
        <p:spPr>
          <a:xfrm>
            <a:off x="0" y="1052736"/>
            <a:ext cx="914400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ângulo 8"/>
          <p:cNvSpPr/>
          <p:nvPr/>
        </p:nvSpPr>
        <p:spPr>
          <a:xfrm>
            <a:off x="251520" y="5877272"/>
            <a:ext cx="7200800" cy="864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707904" y="2888859"/>
            <a:ext cx="5283464" cy="3547355"/>
          </a:xfrm>
        </p:spPr>
        <p:txBody>
          <a:bodyPr>
            <a:normAutofit/>
          </a:bodyPr>
          <a:lstStyle/>
          <a:p>
            <a:r>
              <a:rPr lang="pt-PT" sz="1400" dirty="0" smtClean="0">
                <a:latin typeface="Arial "/>
              </a:rPr>
              <a:t>Sistema através do qual as organizações empresariais são dirigidas e controladas.</a:t>
            </a:r>
          </a:p>
          <a:p>
            <a:pPr marL="0" indent="0">
              <a:buNone/>
            </a:pPr>
            <a:endParaRPr lang="pt-PT" sz="1400" dirty="0" smtClean="0">
              <a:latin typeface="Arial "/>
            </a:endParaRPr>
          </a:p>
          <a:p>
            <a:r>
              <a:rPr lang="pt-PT" sz="1400" dirty="0" smtClean="0">
                <a:latin typeface="Arial "/>
              </a:rPr>
              <a:t> </a:t>
            </a:r>
            <a:r>
              <a:rPr lang="pt-PT" sz="1400" dirty="0">
                <a:latin typeface="Arial "/>
              </a:rPr>
              <a:t>A estrutura do </a:t>
            </a:r>
            <a:r>
              <a:rPr lang="pt-PT" sz="1400" i="1" dirty="0" err="1">
                <a:latin typeface="Arial "/>
              </a:rPr>
              <a:t>Corporate</a:t>
            </a:r>
            <a:r>
              <a:rPr lang="pt-PT" sz="1400" i="1" dirty="0">
                <a:latin typeface="Arial "/>
              </a:rPr>
              <a:t> </a:t>
            </a:r>
            <a:r>
              <a:rPr lang="pt-PT" sz="1400" i="1" dirty="0" err="1">
                <a:latin typeface="Arial "/>
              </a:rPr>
              <a:t>Governance</a:t>
            </a:r>
            <a:r>
              <a:rPr lang="pt-PT" sz="1400" i="1" dirty="0">
                <a:latin typeface="Arial "/>
              </a:rPr>
              <a:t> </a:t>
            </a:r>
            <a:r>
              <a:rPr lang="pt-PT" sz="1400" dirty="0">
                <a:latin typeface="Arial "/>
              </a:rPr>
              <a:t>especifica a distribuição dos direitos e das responsabilidades ao longo dos diferentes participantes na empresa - o conselho de administração, os gestores, os </a:t>
            </a:r>
            <a:r>
              <a:rPr lang="pt-PT" sz="1400" dirty="0" smtClean="0">
                <a:latin typeface="Arial "/>
              </a:rPr>
              <a:t>accionistas </a:t>
            </a:r>
            <a:r>
              <a:rPr lang="pt-PT" sz="1400" dirty="0">
                <a:latin typeface="Arial "/>
              </a:rPr>
              <a:t>e outros intervenientes </a:t>
            </a:r>
            <a:r>
              <a:rPr lang="pt-PT" sz="1400" dirty="0" smtClean="0">
                <a:latin typeface="Arial "/>
              </a:rPr>
              <a:t>;</a:t>
            </a:r>
          </a:p>
          <a:p>
            <a:endParaRPr lang="pt-PT" sz="1400" dirty="0" smtClean="0">
              <a:latin typeface="Arial "/>
            </a:endParaRPr>
          </a:p>
          <a:p>
            <a:r>
              <a:rPr lang="pt-PT" sz="1400" dirty="0" smtClean="0">
                <a:latin typeface="Arial "/>
              </a:rPr>
              <a:t>Para além disso, a estrutura do </a:t>
            </a:r>
            <a:r>
              <a:rPr lang="pt-PT" sz="1400" i="1" dirty="0" err="1" smtClean="0">
                <a:latin typeface="Arial "/>
              </a:rPr>
              <a:t>Corporate</a:t>
            </a:r>
            <a:r>
              <a:rPr lang="pt-PT" sz="1400" i="1" dirty="0" smtClean="0">
                <a:latin typeface="Arial "/>
              </a:rPr>
              <a:t> </a:t>
            </a:r>
            <a:r>
              <a:rPr lang="pt-PT" sz="1400" i="1" dirty="0" err="1" smtClean="0">
                <a:latin typeface="Arial "/>
              </a:rPr>
              <a:t>Governance</a:t>
            </a:r>
            <a:r>
              <a:rPr lang="pt-PT" sz="1400" dirty="0" smtClean="0">
                <a:latin typeface="Arial "/>
              </a:rPr>
              <a:t> estabelece, também, as </a:t>
            </a:r>
            <a:r>
              <a:rPr lang="pt-PT" sz="1400" dirty="0">
                <a:latin typeface="Arial "/>
              </a:rPr>
              <a:t>regras e os procedimentos para a tomada de decisões nas questões empresariais. Ao fazê-lo, fornece também a estrutura através da qual a empresa estabelece os seus objectivos e as formas de atingi-los e monitorizar a sua performance”. </a:t>
            </a:r>
          </a:p>
          <a:p>
            <a:pPr>
              <a:buNone/>
            </a:pPr>
            <a:endParaRPr lang="pt-PT" sz="2400" dirty="0">
              <a:latin typeface="Arial 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6617796" y="6453336"/>
            <a:ext cx="252620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200" dirty="0" smtClean="0">
                <a:latin typeface="Arial "/>
              </a:rPr>
              <a:t>Fonte: </a:t>
            </a:r>
            <a:r>
              <a:rPr lang="pt-PT" sz="1200" dirty="0" err="1" smtClean="0">
                <a:latin typeface="Arial "/>
              </a:rPr>
              <a:t>Harris</a:t>
            </a:r>
            <a:r>
              <a:rPr lang="pt-PT" sz="1200" dirty="0" smtClean="0">
                <a:latin typeface="Arial "/>
              </a:rPr>
              <a:t> M. &amp; </a:t>
            </a:r>
            <a:r>
              <a:rPr lang="pt-PT" sz="1200" dirty="0" err="1" smtClean="0">
                <a:latin typeface="Arial "/>
              </a:rPr>
              <a:t>Raviv</a:t>
            </a:r>
            <a:r>
              <a:rPr lang="pt-PT" sz="1200" dirty="0" smtClean="0">
                <a:latin typeface="Arial "/>
              </a:rPr>
              <a:t> A.(2010) </a:t>
            </a:r>
            <a:endParaRPr lang="pt-PT" sz="1200" dirty="0">
              <a:latin typeface="Arial "/>
            </a:endParaRPr>
          </a:p>
        </p:txBody>
      </p:sp>
      <p:cxnSp>
        <p:nvCxnSpPr>
          <p:cNvPr id="6" name="Conexão recta 5"/>
          <p:cNvCxnSpPr/>
          <p:nvPr/>
        </p:nvCxnSpPr>
        <p:spPr>
          <a:xfrm>
            <a:off x="0" y="1052736"/>
            <a:ext cx="914400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ítulo 1"/>
          <p:cNvSpPr txBox="1">
            <a:spLocks/>
          </p:cNvSpPr>
          <p:nvPr/>
        </p:nvSpPr>
        <p:spPr>
          <a:xfrm>
            <a:off x="539552" y="55563"/>
            <a:ext cx="8183951" cy="9971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O </a:t>
            </a:r>
            <a:r>
              <a:rPr lang="pt-PT" sz="24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Corporate</a:t>
            </a:r>
            <a:r>
              <a:rPr lang="pt-PT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4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Governance</a:t>
            </a:r>
            <a:r>
              <a:rPr lang="pt-P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P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P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Origens</a:t>
            </a:r>
            <a:endParaRPr lang="pt-PT" sz="2000" dirty="0"/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648896770"/>
              </p:ext>
            </p:extLst>
          </p:nvPr>
        </p:nvGraphicFramePr>
        <p:xfrm>
          <a:off x="59527" y="1427584"/>
          <a:ext cx="914400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CaixaDeTexto 9"/>
          <p:cNvSpPr txBox="1"/>
          <p:nvPr/>
        </p:nvSpPr>
        <p:spPr>
          <a:xfrm>
            <a:off x="683568" y="1427584"/>
            <a:ext cx="2592288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300" i="1" dirty="0" smtClean="0">
                <a:latin typeface="Arial "/>
              </a:rPr>
              <a:t>Preocupações com </a:t>
            </a:r>
          </a:p>
          <a:p>
            <a:r>
              <a:rPr lang="pt-PT" sz="1300" i="1" dirty="0" smtClean="0">
                <a:latin typeface="Arial "/>
              </a:rPr>
              <a:t>o </a:t>
            </a:r>
            <a:r>
              <a:rPr lang="pt-PT" sz="1300" i="1" dirty="0">
                <a:latin typeface="Arial "/>
              </a:rPr>
              <a:t>governo das </a:t>
            </a:r>
            <a:r>
              <a:rPr lang="pt-PT" sz="1300" i="1" dirty="0" smtClean="0">
                <a:latin typeface="Arial "/>
              </a:rPr>
              <a:t>sociedades </a:t>
            </a:r>
          </a:p>
          <a:p>
            <a:r>
              <a:rPr lang="pt-PT" sz="1300" i="1" dirty="0" smtClean="0">
                <a:latin typeface="Arial "/>
              </a:rPr>
              <a:t>(últimos 20-30 anos)</a:t>
            </a:r>
            <a:endParaRPr lang="pt-PT" sz="1300" i="1" dirty="0">
              <a:latin typeface="Arial 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xão recta 3"/>
          <p:cNvCxnSpPr/>
          <p:nvPr/>
        </p:nvCxnSpPr>
        <p:spPr>
          <a:xfrm>
            <a:off x="0" y="1052736"/>
            <a:ext cx="914400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ítulo 1"/>
          <p:cNvSpPr txBox="1">
            <a:spLocks/>
          </p:cNvSpPr>
          <p:nvPr/>
        </p:nvSpPr>
        <p:spPr>
          <a:xfrm>
            <a:off x="539552" y="55563"/>
            <a:ext cx="8183951" cy="9971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O </a:t>
            </a:r>
            <a:r>
              <a:rPr lang="pt-PT" sz="24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Corporate</a:t>
            </a:r>
            <a:r>
              <a:rPr lang="pt-PT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4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Governance</a:t>
            </a:r>
            <a:r>
              <a:rPr lang="pt-P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P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P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Objectivos</a:t>
            </a:r>
            <a:endParaRPr lang="pt-PT" sz="2000" dirty="0"/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1820435649"/>
              </p:ext>
            </p:extLst>
          </p:nvPr>
        </p:nvGraphicFramePr>
        <p:xfrm>
          <a:off x="811715" y="1844824"/>
          <a:ext cx="7920880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CaixaDeTexto 9"/>
          <p:cNvSpPr txBox="1"/>
          <p:nvPr/>
        </p:nvSpPr>
        <p:spPr>
          <a:xfrm>
            <a:off x="251520" y="1494656"/>
            <a:ext cx="36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1" i="1" dirty="0" smtClean="0">
                <a:latin typeface="Arial "/>
              </a:rPr>
              <a:t>Os principais objectivos</a:t>
            </a:r>
            <a:endParaRPr lang="pt-PT" sz="1400" b="1" i="1" dirty="0">
              <a:latin typeface="Arial 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281591" y="6381328"/>
            <a:ext cx="1872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Fonte: Santos (2009)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ângulo 5"/>
          <p:cNvSpPr/>
          <p:nvPr/>
        </p:nvSpPr>
        <p:spPr>
          <a:xfrm>
            <a:off x="5435303" y="1628800"/>
            <a:ext cx="3190768" cy="472092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2391043" y="2483627"/>
            <a:ext cx="3098791" cy="79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91440" rIns="90000" bIns="9144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r>
              <a:rPr lang="pt-PT" sz="1200" dirty="0"/>
              <a:t>Orientados para os accionistas.</a:t>
            </a:r>
          </a:p>
        </p:txBody>
      </p:sp>
      <p:sp>
        <p:nvSpPr>
          <p:cNvPr id="37896" name="Rectangle 8"/>
          <p:cNvSpPr>
            <a:spLocks noChangeArrowheads="1"/>
          </p:cNvSpPr>
          <p:nvPr/>
        </p:nvSpPr>
        <p:spPr bwMode="auto">
          <a:xfrm>
            <a:off x="5569035" y="2462212"/>
            <a:ext cx="3230130" cy="780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91440" rIns="90000" bIns="9144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r>
              <a:rPr lang="pt-PT" sz="1200" dirty="0"/>
              <a:t>Orientados para </a:t>
            </a:r>
            <a:r>
              <a:rPr lang="pt-PT" sz="1200" dirty="0" err="1"/>
              <a:t>stakeholders</a:t>
            </a:r>
            <a:endParaRPr lang="pt-PT" altLang="pt-PT" sz="1200" b="1" dirty="0"/>
          </a:p>
        </p:txBody>
      </p:sp>
      <p:sp>
        <p:nvSpPr>
          <p:cNvPr id="37897" name="Rectangle 9"/>
          <p:cNvSpPr>
            <a:spLocks noChangeArrowheads="1"/>
          </p:cNvSpPr>
          <p:nvPr/>
        </p:nvSpPr>
        <p:spPr bwMode="auto">
          <a:xfrm>
            <a:off x="5569035" y="3243062"/>
            <a:ext cx="3098792" cy="880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91440" rIns="90000" bIns="9144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r>
              <a:rPr lang="pt-PT" sz="1200" dirty="0" smtClean="0"/>
              <a:t>Separação das funções executivas e supervisão: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sz="1200" dirty="0" smtClean="0"/>
              <a:t>Chairman </a:t>
            </a:r>
            <a:r>
              <a:rPr lang="pt-PT" sz="1200" dirty="0"/>
              <a:t>vs. CEO; </a:t>
            </a:r>
            <a:endParaRPr lang="pt-PT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sz="1200" dirty="0" smtClean="0"/>
              <a:t>Órgão </a:t>
            </a:r>
            <a:r>
              <a:rPr lang="pt-PT" sz="1200" dirty="0"/>
              <a:t>Supervisão vs. Órgão Executivo;</a:t>
            </a:r>
          </a:p>
        </p:txBody>
      </p:sp>
      <p:sp>
        <p:nvSpPr>
          <p:cNvPr id="37898" name="Rectangle 10"/>
          <p:cNvSpPr>
            <a:spLocks noChangeArrowheads="1"/>
          </p:cNvSpPr>
          <p:nvPr/>
        </p:nvSpPr>
        <p:spPr bwMode="auto">
          <a:xfrm>
            <a:off x="2384119" y="3243061"/>
            <a:ext cx="3271040" cy="817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91440" rIns="90000" bIns="9144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r>
              <a:rPr lang="pt-PT" sz="1200" dirty="0" smtClean="0"/>
              <a:t>Modelo de poder unitário: concentração </a:t>
            </a:r>
            <a:r>
              <a:rPr lang="pt-PT" sz="1200" dirty="0"/>
              <a:t>na mesma pessoa de funções executivas e de </a:t>
            </a:r>
            <a:r>
              <a:rPr lang="pt-PT" sz="1200" dirty="0" smtClean="0"/>
              <a:t>supervisão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altLang="pt-PT" sz="1200" dirty="0" smtClean="0"/>
              <a:t>CA</a:t>
            </a:r>
            <a:r>
              <a:rPr lang="pt-PT" altLang="pt-PT" sz="1200" dirty="0"/>
              <a:t>: único órgão de gestão</a:t>
            </a:r>
          </a:p>
          <a:p>
            <a:endParaRPr lang="pt-PT" altLang="pt-PT" sz="1200" b="1" dirty="0"/>
          </a:p>
        </p:txBody>
      </p:sp>
      <p:sp>
        <p:nvSpPr>
          <p:cNvPr id="37899" name="Rectangle 11"/>
          <p:cNvSpPr>
            <a:spLocks noChangeArrowheads="1"/>
          </p:cNvSpPr>
          <p:nvPr/>
        </p:nvSpPr>
        <p:spPr bwMode="auto">
          <a:xfrm>
            <a:off x="2470244" y="4194176"/>
            <a:ext cx="3098791" cy="68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91440" rIns="90000" bIns="9144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endParaRPr lang="pt-PT" altLang="pt-PT" sz="1200" b="1" dirty="0"/>
          </a:p>
        </p:txBody>
      </p:sp>
      <p:sp>
        <p:nvSpPr>
          <p:cNvPr id="37900" name="Rectangle 12"/>
          <p:cNvSpPr>
            <a:spLocks noChangeArrowheads="1"/>
          </p:cNvSpPr>
          <p:nvPr/>
        </p:nvSpPr>
        <p:spPr bwMode="auto">
          <a:xfrm>
            <a:off x="5604902" y="4060685"/>
            <a:ext cx="3098792" cy="841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91440" rIns="90000" bIns="9144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r>
              <a:rPr lang="pt-PT" sz="1200" dirty="0"/>
              <a:t>Maior transparência e participação de independentes na supervisão.</a:t>
            </a:r>
            <a:endParaRPr lang="pt-PT" altLang="pt-PT" sz="1200" b="1" dirty="0"/>
          </a:p>
        </p:txBody>
      </p:sp>
      <p:sp>
        <p:nvSpPr>
          <p:cNvPr id="37902" name="Rectangle 14"/>
          <p:cNvSpPr>
            <a:spLocks noChangeArrowheads="1"/>
          </p:cNvSpPr>
          <p:nvPr/>
        </p:nvSpPr>
        <p:spPr bwMode="auto">
          <a:xfrm>
            <a:off x="5624711" y="4902200"/>
            <a:ext cx="3098792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91440" rIns="90000" bIns="9144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r>
              <a:rPr lang="pt-PT" sz="1200" dirty="0"/>
              <a:t>Ênfase na implementação do modelo de </a:t>
            </a:r>
            <a:r>
              <a:rPr lang="pt-PT" sz="1200" dirty="0" err="1"/>
              <a:t>corporate</a:t>
            </a:r>
            <a:r>
              <a:rPr lang="pt-PT" sz="1200" dirty="0"/>
              <a:t> </a:t>
            </a:r>
            <a:r>
              <a:rPr lang="pt-PT" sz="1200" dirty="0" err="1"/>
              <a:t>governance</a:t>
            </a:r>
            <a:r>
              <a:rPr lang="pt-PT" sz="1200" dirty="0"/>
              <a:t> e de gestão e no “Crescimento Sustentado”.</a:t>
            </a:r>
          </a:p>
        </p:txBody>
      </p:sp>
      <p:sp>
        <p:nvSpPr>
          <p:cNvPr id="37906" name="Rectangle 18"/>
          <p:cNvSpPr>
            <a:spLocks noChangeArrowheads="1"/>
          </p:cNvSpPr>
          <p:nvPr/>
        </p:nvSpPr>
        <p:spPr bwMode="auto">
          <a:xfrm>
            <a:off x="2490288" y="4902199"/>
            <a:ext cx="3206257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91440" rIns="90000" bIns="9144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r>
              <a:rPr lang="pt-PT" altLang="pt-PT" sz="1200" dirty="0"/>
              <a:t>Deficiente </a:t>
            </a:r>
            <a:r>
              <a:rPr lang="pt-PT" altLang="pt-PT" sz="1200" dirty="0" err="1"/>
              <a:t>proteção</a:t>
            </a:r>
            <a:r>
              <a:rPr lang="pt-PT" altLang="pt-PT" sz="1200" dirty="0"/>
              <a:t> dos pequenos accionistas e </a:t>
            </a:r>
            <a:r>
              <a:rPr lang="pt-PT" altLang="pt-PT" sz="1200" dirty="0" err="1"/>
              <a:t>stakeholders</a:t>
            </a:r>
            <a:r>
              <a:rPr lang="pt-PT" altLang="pt-PT" sz="1200" dirty="0"/>
              <a:t>.</a:t>
            </a:r>
          </a:p>
        </p:txBody>
      </p:sp>
      <p:sp>
        <p:nvSpPr>
          <p:cNvPr id="37908" name="Line 20"/>
          <p:cNvSpPr>
            <a:spLocks noChangeShapeType="1"/>
          </p:cNvSpPr>
          <p:nvPr/>
        </p:nvSpPr>
        <p:spPr bwMode="auto">
          <a:xfrm>
            <a:off x="2410172" y="5686425"/>
            <a:ext cx="6050260" cy="0"/>
          </a:xfrm>
          <a:prstGeom prst="line">
            <a:avLst/>
          </a:prstGeom>
          <a:noFill/>
          <a:ln w="9360" cap="flat">
            <a:solidFill>
              <a:schemeClr val="bg1">
                <a:lumMod val="65000"/>
              </a:schemeClr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7909" name="Line 21"/>
          <p:cNvSpPr>
            <a:spLocks noChangeShapeType="1"/>
          </p:cNvSpPr>
          <p:nvPr/>
        </p:nvSpPr>
        <p:spPr bwMode="auto">
          <a:xfrm>
            <a:off x="2410172" y="4879974"/>
            <a:ext cx="6050260" cy="22225"/>
          </a:xfrm>
          <a:prstGeom prst="line">
            <a:avLst/>
          </a:prstGeom>
          <a:noFill/>
          <a:ln w="9360" cap="flat">
            <a:solidFill>
              <a:schemeClr val="bg1">
                <a:lumMod val="65000"/>
              </a:schemeClr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7910" name="Line 22"/>
          <p:cNvSpPr>
            <a:spLocks noChangeShapeType="1"/>
          </p:cNvSpPr>
          <p:nvPr/>
        </p:nvSpPr>
        <p:spPr bwMode="auto">
          <a:xfrm>
            <a:off x="2413030" y="4123878"/>
            <a:ext cx="6050260" cy="50353"/>
          </a:xfrm>
          <a:prstGeom prst="line">
            <a:avLst/>
          </a:prstGeom>
          <a:noFill/>
          <a:ln w="9360" cap="flat">
            <a:solidFill>
              <a:schemeClr val="bg1">
                <a:lumMod val="65000"/>
              </a:schemeClr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7911" name="Line 23"/>
          <p:cNvSpPr>
            <a:spLocks noChangeShapeType="1"/>
          </p:cNvSpPr>
          <p:nvPr/>
        </p:nvSpPr>
        <p:spPr bwMode="auto">
          <a:xfrm>
            <a:off x="2410172" y="3267075"/>
            <a:ext cx="6050260" cy="1588"/>
          </a:xfrm>
          <a:prstGeom prst="line">
            <a:avLst/>
          </a:prstGeom>
          <a:noFill/>
          <a:ln w="9525" cap="flat">
            <a:solidFill>
              <a:schemeClr val="bg1">
                <a:lumMod val="65000"/>
              </a:schemeClr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7912" name="Line 24"/>
          <p:cNvSpPr>
            <a:spLocks noChangeShapeType="1"/>
          </p:cNvSpPr>
          <p:nvPr/>
        </p:nvSpPr>
        <p:spPr bwMode="auto">
          <a:xfrm>
            <a:off x="2410172" y="2460625"/>
            <a:ext cx="6050260" cy="0"/>
          </a:xfrm>
          <a:prstGeom prst="line">
            <a:avLst/>
          </a:prstGeom>
          <a:noFill/>
          <a:ln w="19050" cap="flat">
            <a:solidFill>
              <a:schemeClr val="bg1">
                <a:lumMod val="65000"/>
              </a:schemeClr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7913" name="Rectangle 25"/>
          <p:cNvSpPr>
            <a:spLocks noChangeArrowheads="1"/>
          </p:cNvSpPr>
          <p:nvPr/>
        </p:nvSpPr>
        <p:spPr bwMode="auto">
          <a:xfrm>
            <a:off x="5478878" y="1775901"/>
            <a:ext cx="3015278" cy="43088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91440" rIns="90000" bIns="91440" anchor="b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 hangingPunct="1">
              <a:lnSpc>
                <a:spcPct val="100000"/>
              </a:lnSpc>
              <a:buClrTx/>
              <a:buFontTx/>
              <a:buNone/>
            </a:pPr>
            <a:r>
              <a:rPr lang="pt-PT" altLang="pt-PT" sz="1600" b="1" dirty="0" smtClean="0"/>
              <a:t>Os novos modelos</a:t>
            </a:r>
            <a:endParaRPr lang="pt-PT" altLang="pt-PT" sz="1600" b="1" dirty="0"/>
          </a:p>
        </p:txBody>
      </p:sp>
      <p:sp>
        <p:nvSpPr>
          <p:cNvPr id="37914" name="Rectangle 26"/>
          <p:cNvSpPr>
            <a:spLocks noChangeArrowheads="1"/>
          </p:cNvSpPr>
          <p:nvPr/>
        </p:nvSpPr>
        <p:spPr bwMode="auto">
          <a:xfrm>
            <a:off x="2278238" y="1777826"/>
            <a:ext cx="3015278" cy="42703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91440" rIns="90000" bIns="91440" anchor="b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 hangingPunct="1">
              <a:lnSpc>
                <a:spcPct val="100000"/>
              </a:lnSpc>
              <a:buClrTx/>
              <a:buFontTx/>
              <a:buNone/>
            </a:pPr>
            <a:r>
              <a:rPr lang="pt-PT" altLang="pt-PT" sz="1600" b="1" dirty="0" smtClean="0"/>
              <a:t>Os modelos antigos</a:t>
            </a:r>
            <a:endParaRPr lang="pt-PT" altLang="pt-PT" sz="1600" b="1" dirty="0"/>
          </a:p>
        </p:txBody>
      </p:sp>
      <p:sp>
        <p:nvSpPr>
          <p:cNvPr id="2" name="Rectângulo 1"/>
          <p:cNvSpPr/>
          <p:nvPr/>
        </p:nvSpPr>
        <p:spPr>
          <a:xfrm>
            <a:off x="663784" y="1777826"/>
            <a:ext cx="1584176" cy="412998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 smtClean="0">
                <a:latin typeface="Arial" panose="020B0604020202020204" pitchFamily="34" charset="0"/>
                <a:cs typeface="Arial" panose="020B0604020202020204" pitchFamily="34" charset="0"/>
              </a:rPr>
              <a:t>A evolução </a:t>
            </a:r>
          </a:p>
          <a:p>
            <a:pPr algn="ctr"/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pt-PT" b="1" dirty="0" smtClean="0"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</a:p>
          <a:p>
            <a:pPr algn="ctr"/>
            <a:r>
              <a:rPr lang="pt-PT" b="1" dirty="0" smtClean="0">
                <a:latin typeface="Arial" panose="020B0604020202020204" pitchFamily="34" charset="0"/>
                <a:cs typeface="Arial" panose="020B0604020202020204" pitchFamily="34" charset="0"/>
              </a:rPr>
              <a:t> modelos</a:t>
            </a:r>
          </a:p>
        </p:txBody>
      </p:sp>
      <p:sp>
        <p:nvSpPr>
          <p:cNvPr id="33" name="Título 1"/>
          <p:cNvSpPr txBox="1">
            <a:spLocks/>
          </p:cNvSpPr>
          <p:nvPr/>
        </p:nvSpPr>
        <p:spPr>
          <a:xfrm>
            <a:off x="539552" y="55563"/>
            <a:ext cx="8183951" cy="9971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Modelos de </a:t>
            </a:r>
            <a:r>
              <a:rPr lang="pt-PT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Corporate</a:t>
            </a:r>
            <a:r>
              <a:rPr lang="pt-PT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Governance</a:t>
            </a:r>
            <a:r>
              <a:rPr lang="pt-P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P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P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A evolução </a:t>
            </a:r>
            <a:r>
              <a:rPr lang="pt-PT" sz="20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Corporate</a:t>
            </a:r>
            <a:r>
              <a:rPr lang="pt-PT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0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Governance</a:t>
            </a:r>
            <a:endParaRPr lang="pt-PT" sz="2000" i="1" dirty="0"/>
          </a:p>
        </p:txBody>
      </p:sp>
      <p:cxnSp>
        <p:nvCxnSpPr>
          <p:cNvPr id="34" name="Conexão recta 33"/>
          <p:cNvCxnSpPr/>
          <p:nvPr/>
        </p:nvCxnSpPr>
        <p:spPr>
          <a:xfrm>
            <a:off x="0" y="1052736"/>
            <a:ext cx="914400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15"/>
          <p:cNvSpPr>
            <a:spLocks noChangeArrowheads="1"/>
          </p:cNvSpPr>
          <p:nvPr/>
        </p:nvSpPr>
        <p:spPr bwMode="auto">
          <a:xfrm>
            <a:off x="2490288" y="4060685"/>
            <a:ext cx="3098791" cy="819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91440" rIns="90000" bIns="9144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r>
              <a:rPr lang="pt-PT" altLang="pt-PT" sz="1200" dirty="0"/>
              <a:t>“Não independência” da supervisão</a:t>
            </a:r>
          </a:p>
        </p:txBody>
      </p:sp>
      <p:sp>
        <p:nvSpPr>
          <p:cNvPr id="3" name="Rectangle 2"/>
          <p:cNvSpPr/>
          <p:nvPr/>
        </p:nvSpPr>
        <p:spPr>
          <a:xfrm>
            <a:off x="6889232" y="6499073"/>
            <a:ext cx="191270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t-PT" sz="1100" dirty="0">
                <a:solidFill>
                  <a:prstClr val="black"/>
                </a:solidFill>
                <a:latin typeface="Arial"/>
              </a:rPr>
              <a:t>Fonte: Camara </a:t>
            </a:r>
            <a:r>
              <a:rPr lang="pt-PT" sz="1100" dirty="0" err="1">
                <a:solidFill>
                  <a:prstClr val="black"/>
                </a:solidFill>
                <a:latin typeface="Arial"/>
              </a:rPr>
              <a:t>et</a:t>
            </a:r>
            <a:r>
              <a:rPr lang="pt-PT" sz="1100" dirty="0">
                <a:solidFill>
                  <a:prstClr val="black"/>
                </a:solidFill>
                <a:latin typeface="Arial"/>
              </a:rPr>
              <a:t>. al (2011)</a:t>
            </a:r>
          </a:p>
        </p:txBody>
      </p:sp>
    </p:spTree>
    <p:extLst>
      <p:ext uri="{BB962C8B-B14F-4D97-AF65-F5344CB8AC3E}">
        <p14:creationId xmlns:p14="http://schemas.microsoft.com/office/powerpoint/2010/main" val="27226555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539552" y="55563"/>
            <a:ext cx="8183951" cy="9971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Sistemas de governação</a:t>
            </a:r>
          </a:p>
          <a:p>
            <a:pPr algn="l"/>
            <a:r>
              <a:rPr lang="pt-P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Introdução</a:t>
            </a:r>
            <a:endParaRPr lang="pt-PT" sz="2000" dirty="0"/>
          </a:p>
        </p:txBody>
      </p:sp>
      <p:cxnSp>
        <p:nvCxnSpPr>
          <p:cNvPr id="6" name="Conexão recta 5"/>
          <p:cNvCxnSpPr/>
          <p:nvPr/>
        </p:nvCxnSpPr>
        <p:spPr>
          <a:xfrm>
            <a:off x="0" y="1052736"/>
            <a:ext cx="914400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5"/>
          <p:cNvSpPr/>
          <p:nvPr/>
        </p:nvSpPr>
        <p:spPr bwMode="gray">
          <a:xfrm>
            <a:off x="1331640" y="3352999"/>
            <a:ext cx="1965325" cy="12239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algn="ctr">
            <a:solidFill>
              <a:schemeClr val="accent2">
                <a:lumMod val="20000"/>
                <a:lumOff val="80000"/>
              </a:schemeClr>
            </a:solidFill>
            <a:miter lim="800000"/>
            <a:headEnd type="none" w="lg" len="lg"/>
            <a:tailEnd type="none" w="lg" len="lg"/>
          </a:ln>
        </p:spPr>
        <p:txBody>
          <a:bodyPr anchor="ctr" anchorCtr="1"/>
          <a:lstStyle/>
          <a:p>
            <a:pPr marL="171450" indent="-171450" algn="ctr">
              <a:buClr>
                <a:schemeClr val="accent6"/>
              </a:buClr>
              <a:defRPr/>
            </a:pPr>
            <a:r>
              <a:rPr lang="pt-P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Monista</a:t>
            </a:r>
            <a:endParaRPr lang="pt-PT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8"/>
          <p:cNvSpPr/>
          <p:nvPr/>
        </p:nvSpPr>
        <p:spPr bwMode="gray">
          <a:xfrm>
            <a:off x="3648864" y="3353000"/>
            <a:ext cx="1965325" cy="12239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algn="ctr">
            <a:solidFill>
              <a:schemeClr val="accent2">
                <a:lumMod val="20000"/>
                <a:lumOff val="80000"/>
              </a:schemeClr>
            </a:solidFill>
            <a:miter lim="800000"/>
            <a:headEnd type="none" w="lg" len="lg"/>
            <a:tailEnd type="none" w="lg" len="lg"/>
          </a:ln>
        </p:spPr>
        <p:txBody>
          <a:bodyPr anchor="ctr" anchorCtr="1"/>
          <a:lstStyle/>
          <a:p>
            <a:pPr marL="171450" indent="-171450" algn="ctr">
              <a:buClr>
                <a:schemeClr val="accent6"/>
              </a:buClr>
              <a:defRPr/>
            </a:pPr>
            <a:r>
              <a:rPr lang="pt-P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Anglo-saxónico</a:t>
            </a:r>
            <a:endParaRPr lang="pt-PT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9"/>
          <p:cNvSpPr/>
          <p:nvPr/>
        </p:nvSpPr>
        <p:spPr bwMode="gray">
          <a:xfrm>
            <a:off x="5915023" y="3353001"/>
            <a:ext cx="1965325" cy="12239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algn="ctr">
            <a:solidFill>
              <a:schemeClr val="accent2">
                <a:lumMod val="20000"/>
                <a:lumOff val="80000"/>
              </a:schemeClr>
            </a:solidFill>
            <a:miter lim="800000"/>
            <a:headEnd type="none" w="lg" len="lg"/>
            <a:tailEnd type="none" w="lg" len="lg"/>
          </a:ln>
        </p:spPr>
        <p:txBody>
          <a:bodyPr anchor="ctr" anchorCtr="1"/>
          <a:lstStyle/>
          <a:p>
            <a:pPr marL="171450" indent="-171450" algn="ctr">
              <a:buClr>
                <a:schemeClr val="accent6"/>
              </a:buClr>
            </a:pPr>
            <a:r>
              <a:rPr lang="pt-PT" sz="1400" b="1" dirty="0">
                <a:latin typeface="Arial" panose="020B0604020202020204" pitchFamily="34" charset="0"/>
                <a:cs typeface="Arial" panose="020B0604020202020204" pitchFamily="34" charset="0"/>
              </a:rPr>
              <a:t>Germânico</a:t>
            </a:r>
          </a:p>
        </p:txBody>
      </p:sp>
      <p:sp>
        <p:nvSpPr>
          <p:cNvPr id="13" name="NumberBall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2969466" y="3319498"/>
            <a:ext cx="461963" cy="47625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 algn="ctr">
            <a:solidFill>
              <a:schemeClr val="accent2">
                <a:lumMod val="20000"/>
                <a:lumOff val="80000"/>
              </a:schemeClr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pt-PT" altLang="pt-PT" sz="1300" b="1" dirty="0" smtClean="0">
                <a:latin typeface="Times New Roman" pitchFamily="16" charset="0"/>
                <a:cs typeface="Times New Roman" pitchFamily="16" charset="0"/>
              </a:rPr>
              <a:t>2.1.</a:t>
            </a:r>
            <a:endParaRPr lang="pt-PT" altLang="pt-PT" sz="1300" b="1" dirty="0"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14" name="NumberBall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5292080" y="3269046"/>
            <a:ext cx="446088" cy="47625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 algn="ctr">
            <a:solidFill>
              <a:schemeClr val="accent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pt-PT" altLang="pt-PT" sz="1300" b="1" dirty="0" smtClean="0">
                <a:latin typeface="Times New Roman" pitchFamily="16" charset="0"/>
                <a:cs typeface="Times New Roman" pitchFamily="16" charset="0"/>
              </a:rPr>
              <a:t>2.2.</a:t>
            </a:r>
            <a:endParaRPr lang="pt-PT" altLang="pt-PT" sz="1300" b="1" dirty="0"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15" name="NumberBall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7666036" y="3301502"/>
            <a:ext cx="428625" cy="47625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 algn="ctr">
            <a:solidFill>
              <a:schemeClr val="accent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pt-PT" altLang="pt-PT" sz="1300" b="1" dirty="0" smtClean="0">
                <a:latin typeface="Times New Roman" pitchFamily="16" charset="0"/>
                <a:cs typeface="Times New Roman" pitchFamily="16" charset="0"/>
              </a:rPr>
              <a:t>2.3.</a:t>
            </a:r>
            <a:endParaRPr lang="pt-PT" altLang="pt-PT" sz="1300" b="1" dirty="0"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31" name="Rectangle 4"/>
          <p:cNvSpPr/>
          <p:nvPr/>
        </p:nvSpPr>
        <p:spPr bwMode="gray">
          <a:xfrm>
            <a:off x="1331640" y="2462438"/>
            <a:ext cx="6548710" cy="671512"/>
          </a:xfrm>
          <a:prstGeom prst="rect">
            <a:avLst/>
          </a:prstGeom>
          <a:solidFill>
            <a:schemeClr val="accent2"/>
          </a:solidFill>
          <a:ln w="9525" algn="ctr">
            <a:solidFill>
              <a:srgbClr val="D2E0E6"/>
            </a:solidFill>
            <a:miter lim="800000"/>
            <a:headEnd type="none" w="lg" len="lg"/>
            <a:tailEnd type="none" w="lg" len="lg"/>
          </a:ln>
        </p:spPr>
        <p:txBody>
          <a:bodyPr anchor="ctr" anchorCtr="1"/>
          <a:lstStyle/>
          <a:p>
            <a:pPr marL="171450" indent="-171450">
              <a:buClr>
                <a:schemeClr val="accent6"/>
              </a:buClr>
              <a:defRPr/>
            </a:pPr>
            <a:r>
              <a:rPr lang="pt-PT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Sistemas actuais</a:t>
            </a:r>
            <a:endParaRPr lang="pt-P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vEGksz.vEmxHeRh91uGO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vEGksz.vEmxHeRh91uGO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jfzBNiqC0uvK.RrEkRRp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jfzBNiqC0uvK.RrEkRRp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jfzBNiqC0uvK.RrEkRRpA"/>
</p:tagLst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6">
            <a:lumMod val="40000"/>
            <a:lumOff val="60000"/>
          </a:schemeClr>
        </a:solidFill>
        <a:ln w="9525" algn="ctr">
          <a:solidFill>
            <a:srgbClr val="ACC6D0"/>
          </a:solidFill>
          <a:miter lim="800000"/>
          <a:headEnd type="none" w="lg" len="lg"/>
          <a:tailEnd type="none" w="lg" len="lg"/>
        </a:ln>
      </a:spPr>
      <a:bodyPr rtlCol="0" anchor="ctr" anchorCtr="1"/>
      <a:lstStyle>
        <a:defPPr algn="ctr">
          <a:defRPr sz="1600" b="1" dirty="0" smtClean="0">
            <a:solidFill>
              <a:srgbClr val="FFFFFF"/>
            </a:solidFill>
            <a:latin typeface="Arial" pitchFamily="34" charset="0"/>
            <a:cs typeface="Arial" pitchFamily="34" charset="0"/>
          </a:defRPr>
        </a:defPPr>
      </a:lst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tIns="90000" bIns="90000" rtlCol="0" anchor="t">
        <a:spAutoFit/>
      </a:bodyPr>
      <a:lstStyle>
        <a:defPPr marL="171450" indent="-171450" fontAlgn="base">
          <a:buClr>
            <a:schemeClr val="accent6"/>
          </a:buClr>
          <a:buSzPct val="100000"/>
          <a:buFont typeface="Arial"/>
          <a:buChar char="•"/>
          <a:defRPr sz="1200" dirty="0" smtClean="0">
            <a:solidFill>
              <a:srgbClr val="000000"/>
            </a:solidFill>
            <a:latin typeface="Arial"/>
            <a:cs typeface="Arial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2_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6">
            <a:lumMod val="40000"/>
            <a:lumOff val="60000"/>
          </a:schemeClr>
        </a:solidFill>
        <a:ln w="9525" algn="ctr">
          <a:solidFill>
            <a:srgbClr val="ACC6D0"/>
          </a:solidFill>
          <a:miter lim="800000"/>
          <a:headEnd type="none" w="lg" len="lg"/>
          <a:tailEnd type="none" w="lg" len="lg"/>
        </a:ln>
      </a:spPr>
      <a:bodyPr rtlCol="0" anchor="ctr" anchorCtr="1"/>
      <a:lstStyle>
        <a:defPPr algn="ctr">
          <a:defRPr sz="1600" b="1" dirty="0" smtClean="0">
            <a:solidFill>
              <a:srgbClr val="FFFFFF"/>
            </a:solidFill>
            <a:latin typeface="Arial" pitchFamily="34" charset="0"/>
            <a:cs typeface="Arial" pitchFamily="34" charset="0"/>
          </a:defRPr>
        </a:defPPr>
      </a:lst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tIns="90000" bIns="90000" rtlCol="0" anchor="t">
        <a:spAutoFit/>
      </a:bodyPr>
      <a:lstStyle>
        <a:defPPr marL="171450" indent="-171450" fontAlgn="base">
          <a:buClr>
            <a:schemeClr val="accent6"/>
          </a:buClr>
          <a:buSzPct val="100000"/>
          <a:buFont typeface="Arial"/>
          <a:buChar char="•"/>
          <a:defRPr sz="1200" dirty="0" smtClean="0">
            <a:solidFill>
              <a:srgbClr val="000000"/>
            </a:solidFill>
            <a:latin typeface="Arial"/>
            <a:cs typeface="Arial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</TotalTime>
  <Words>3179</Words>
  <Application>Microsoft Office PowerPoint</Application>
  <PresentationFormat>Apresentação no Ecrã (4:3)</PresentationFormat>
  <Paragraphs>393</Paragraphs>
  <Slides>37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dos diapositivos</vt:lpstr>
      </vt:variant>
      <vt:variant>
        <vt:i4>37</vt:i4>
      </vt:variant>
    </vt:vector>
  </HeadingPairs>
  <TitlesOfParts>
    <vt:vector size="40" baseType="lpstr">
      <vt:lpstr>Tema do Office</vt:lpstr>
      <vt:lpstr>4_blank</vt:lpstr>
      <vt:lpstr>2_blank</vt:lpstr>
      <vt:lpstr> Corporate Governance Casos em Gestão Estratégica  </vt:lpstr>
      <vt:lpstr> Corporate Governance </vt:lpstr>
      <vt:lpstr>I. O Corporate Governance 1. Corporate Governance Vs. Business Management</vt:lpstr>
      <vt:lpstr>I. O Corporate Governance 1. Corporate Governance Vs. Business Management</vt:lpstr>
      <vt:lpstr>I. O Corporate Governance 2. Breve Definição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III. Os Mecanismos de Corporate Governance e a Ética 1. Mecanismos </vt:lpstr>
      <vt:lpstr>III. Os Mecanismos de Corporate Governance e a Ética 1.1. Concentração da Propriedade</vt:lpstr>
      <vt:lpstr>III. Os Mecanismos de Corporate Governance e a Ética 1.2. Conselho de Administração. </vt:lpstr>
      <vt:lpstr>III. Os Mecanismos de Corporate Governance e a Ética 1.3. Conselho de Administração</vt:lpstr>
      <vt:lpstr>III. Os Mecanismos de Corporate Governance e a Ética 1.4. Remuneração dos Administradores</vt:lpstr>
      <vt:lpstr>Apresentação do PowerPoint</vt:lpstr>
      <vt:lpstr> III. Os Mecanismos de Corporate Governance e a Ética 1.6. Mecanismos externos </vt:lpstr>
      <vt:lpstr>III. Os Mecanismos de Corporate Governance e a Ética 2. A Ética</vt:lpstr>
      <vt:lpstr>IV. A «Teoria da Agência»  1.1. Objecto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IV. A «Teoria da Agência»  2.Stewardship Theory</vt:lpstr>
      <vt:lpstr>Apresentação do PowerPoint</vt:lpstr>
      <vt:lpstr>Apresentação do PowerPoint</vt:lpstr>
      <vt:lpstr>Apresentação do PowerPoint</vt:lpstr>
      <vt:lpstr>Apresentação do PowerPoint</vt:lpstr>
      <vt:lpstr>V. Referências Bibliográficas </vt:lpstr>
      <vt:lpstr>V. Referências Bibliográficas </vt:lpstr>
      <vt:lpstr>VI. Outra bibliografia consultada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Corporate Governance</dc:title>
  <dc:creator>HP530</dc:creator>
  <cp:lastModifiedBy>pedro</cp:lastModifiedBy>
  <cp:revision>160</cp:revision>
  <dcterms:created xsi:type="dcterms:W3CDTF">2015-04-14T15:34:45Z</dcterms:created>
  <dcterms:modified xsi:type="dcterms:W3CDTF">2015-04-29T17:04:23Z</dcterms:modified>
</cp:coreProperties>
</file>